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Encode Sans Black"/>
      <p:bold r:id="rId22"/>
    </p:embeddedFont>
    <p:embeddedFont>
      <p:font typeface="Open Sans Light"/>
      <p:regular r:id="rId23"/>
      <p:bold r:id="rId24"/>
      <p:italic r:id="rId25"/>
      <p:boldItalic r:id="rId26"/>
    </p:embeddedFont>
    <p:embeddedFont>
      <p:font typeface="Source Sans Pro"/>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EncodeSansBlack-bold.fntdata"/><Relationship Id="rId21" Type="http://schemas.openxmlformats.org/officeDocument/2006/relationships/slide" Target="slides/slide16.xml"/><Relationship Id="rId24" Type="http://schemas.openxmlformats.org/officeDocument/2006/relationships/font" Target="fonts/OpenSansLight-bold.fntdata"/><Relationship Id="rId23" Type="http://schemas.openxmlformats.org/officeDocument/2006/relationships/font" Target="fonts/OpenSans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Light-boldItalic.fntdata"/><Relationship Id="rId25" Type="http://schemas.openxmlformats.org/officeDocument/2006/relationships/font" Target="fonts/OpenSansLight-italic.fntdata"/><Relationship Id="rId28" Type="http://schemas.openxmlformats.org/officeDocument/2006/relationships/font" Target="fonts/SourceSansPro-bold.fntdata"/><Relationship Id="rId27" Type="http://schemas.openxmlformats.org/officeDocument/2006/relationships/font" Target="fonts/SourceSansPr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SansPr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SourceSansPro-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 name="Shape 36"/>
        <p:cNvGrpSpPr/>
        <p:nvPr/>
      </p:nvGrpSpPr>
      <p:grpSpPr>
        <a:xfrm>
          <a:off x="0" y="0"/>
          <a:ext cx="0" cy="0"/>
          <a:chOff x="0" y="0"/>
          <a:chExt cx="0" cy="0"/>
        </a:xfrm>
      </p:grpSpPr>
      <p:sp>
        <p:nvSpPr>
          <p:cNvPr id="37" name="Google Shape;3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8" name="Google Shape;3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cdfa8837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cdfa8837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5cdfa8837a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cdfa8837a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cdfa8837a_2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cdfa8837a_2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cdfa8837a_2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cdfa8837a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5cdfa8837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cdfa8837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cdfa8837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cdfa8837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cdfa8837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cdfa8837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 name="Shape 41"/>
        <p:cNvGrpSpPr/>
        <p:nvPr/>
      </p:nvGrpSpPr>
      <p:grpSpPr>
        <a:xfrm>
          <a:off x="0" y="0"/>
          <a:ext cx="0" cy="0"/>
          <a:chOff x="0" y="0"/>
          <a:chExt cx="0" cy="0"/>
        </a:xfrm>
      </p:grpSpPr>
      <p:sp>
        <p:nvSpPr>
          <p:cNvPr id="42" name="Google Shape;42;g5cdfa8837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 name="Google Shape;43;g5cdfa8837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 name="Shape 47"/>
        <p:cNvGrpSpPr/>
        <p:nvPr/>
      </p:nvGrpSpPr>
      <p:grpSpPr>
        <a:xfrm>
          <a:off x="0" y="0"/>
          <a:ext cx="0" cy="0"/>
          <a:chOff x="0" y="0"/>
          <a:chExt cx="0" cy="0"/>
        </a:xfrm>
      </p:grpSpPr>
      <p:sp>
        <p:nvSpPr>
          <p:cNvPr id="48" name="Google Shape;48;g5cdfa8837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g5cdfa8837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cdfa8837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cdfa8837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5cdfa8837a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5cdfa8837a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cdfa8837a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cdfa8837a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5cdfa8837a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5cdfa8837a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cdfa8837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cdfa8837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cdfa8837a_2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cdfa8837a_2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1_Title Slide">
    <p:bg>
      <p:bgPr>
        <a:solidFill>
          <a:srgbClr val="4B2E83"/>
        </a:solidFill>
      </p:bgPr>
    </p:bg>
    <p:spTree>
      <p:nvGrpSpPr>
        <p:cNvPr id="6" name="Shape 6"/>
        <p:cNvGrpSpPr/>
        <p:nvPr/>
      </p:nvGrpSpPr>
      <p:grpSpPr>
        <a:xfrm>
          <a:off x="0" y="0"/>
          <a:ext cx="0" cy="0"/>
          <a:chOff x="0" y="0"/>
          <a:chExt cx="0" cy="0"/>
        </a:xfrm>
      </p:grpSpPr>
      <p:pic>
        <p:nvPicPr>
          <p:cNvPr descr="UW_W Logo_White.png" id="7" name="Google Shape;7;p2"/>
          <p:cNvPicPr preferRelativeResize="0"/>
          <p:nvPr/>
        </p:nvPicPr>
        <p:blipFill rotWithShape="1">
          <a:blip r:embed="rId2">
            <a:alphaModFix/>
          </a:blip>
          <a:srcRect b="0" l="0" r="0" t="0"/>
          <a:stretch/>
        </p:blipFill>
        <p:spPr>
          <a:xfrm>
            <a:off x="7445815" y="4459390"/>
            <a:ext cx="1028700" cy="692658"/>
          </a:xfrm>
          <a:prstGeom prst="rect">
            <a:avLst/>
          </a:prstGeom>
          <a:noFill/>
          <a:ln>
            <a:noFill/>
          </a:ln>
        </p:spPr>
      </p:pic>
      <p:pic>
        <p:nvPicPr>
          <p:cNvPr id="8" name="Google Shape;8;p2"/>
          <p:cNvPicPr preferRelativeResize="0"/>
          <p:nvPr/>
        </p:nvPicPr>
        <p:blipFill rotWithShape="1">
          <a:blip r:embed="rId3">
            <a:alphaModFix/>
          </a:blip>
          <a:srcRect b="0" l="0" r="0" t="0"/>
          <a:stretch/>
        </p:blipFill>
        <p:spPr>
          <a:xfrm>
            <a:off x="677334" y="4765675"/>
            <a:ext cx="1905000" cy="200025"/>
          </a:xfrm>
          <a:prstGeom prst="rect">
            <a:avLst/>
          </a:prstGeom>
          <a:noFill/>
          <a:ln>
            <a:noFill/>
          </a:ln>
        </p:spPr>
      </p:pic>
      <p:pic>
        <p:nvPicPr>
          <p:cNvPr descr="Bar_RtAngle_7502_RGB.png" id="9" name="Google Shape;9;p2"/>
          <p:cNvPicPr preferRelativeResize="0"/>
          <p:nvPr/>
        </p:nvPicPr>
        <p:blipFill rotWithShape="1">
          <a:blip r:embed="rId4">
            <a:alphaModFix/>
          </a:blip>
          <a:srcRect b="0" l="0" r="0" t="0"/>
          <a:stretch/>
        </p:blipFill>
        <p:spPr>
          <a:xfrm>
            <a:off x="813587" y="3004564"/>
            <a:ext cx="2284305" cy="84577"/>
          </a:xfrm>
          <a:prstGeom prst="rect">
            <a:avLst/>
          </a:prstGeom>
          <a:noFill/>
          <a:ln>
            <a:noFill/>
          </a:ln>
        </p:spPr>
      </p:pic>
      <p:sp>
        <p:nvSpPr>
          <p:cNvPr id="10" name="Google Shape;10;p2"/>
          <p:cNvSpPr txBox="1"/>
          <p:nvPr>
            <p:ph type="title"/>
          </p:nvPr>
        </p:nvSpPr>
        <p:spPr>
          <a:xfrm>
            <a:off x="671757" y="884868"/>
            <a:ext cx="6972300" cy="1981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lt2"/>
              </a:buClr>
              <a:buSzPts val="5000"/>
              <a:buFont typeface="Encode Sans Black"/>
              <a:buNone/>
              <a:defRPr b="1" i="0" sz="5000" u="none" cap="none" strike="noStrike">
                <a:solidFill>
                  <a:schemeClr val="lt2"/>
                </a:solidFill>
                <a:latin typeface="Encode Sans Black"/>
                <a:ea typeface="Encode Sans Black"/>
                <a:cs typeface="Encode Sans Black"/>
                <a:sym typeface="Encode Sans Black"/>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 Content">
  <p:cSld name="Header + Content">
    <p:bg>
      <p:bgPr>
        <a:solidFill>
          <a:srgbClr val="4B2E83"/>
        </a:solidFill>
      </p:bgPr>
    </p:bg>
    <p:spTree>
      <p:nvGrpSpPr>
        <p:cNvPr id="11" name="Shape 11"/>
        <p:cNvGrpSpPr/>
        <p:nvPr/>
      </p:nvGrpSpPr>
      <p:grpSpPr>
        <a:xfrm>
          <a:off x="0" y="0"/>
          <a:ext cx="0" cy="0"/>
          <a:chOff x="0" y="0"/>
          <a:chExt cx="0" cy="0"/>
        </a:xfrm>
      </p:grpSpPr>
      <p:pic>
        <p:nvPicPr>
          <p:cNvPr descr="UW_W Logo_White.png" id="12" name="Google Shape;12;p3"/>
          <p:cNvPicPr preferRelativeResize="0"/>
          <p:nvPr/>
        </p:nvPicPr>
        <p:blipFill rotWithShape="1">
          <a:blip r:embed="rId2">
            <a:alphaModFix/>
          </a:blip>
          <a:srcRect b="0" l="0" r="0" t="0"/>
          <a:stretch/>
        </p:blipFill>
        <p:spPr>
          <a:xfrm>
            <a:off x="7445815" y="4459390"/>
            <a:ext cx="1028700" cy="692658"/>
          </a:xfrm>
          <a:prstGeom prst="rect">
            <a:avLst/>
          </a:prstGeom>
          <a:noFill/>
          <a:ln>
            <a:noFill/>
          </a:ln>
        </p:spPr>
      </p:pic>
      <p:sp>
        <p:nvSpPr>
          <p:cNvPr id="13" name="Google Shape;13;p3"/>
          <p:cNvSpPr txBox="1"/>
          <p:nvPr>
            <p:ph idx="1" type="body"/>
          </p:nvPr>
        </p:nvSpPr>
        <p:spPr>
          <a:xfrm>
            <a:off x="659305" y="1302544"/>
            <a:ext cx="8076900" cy="3011700"/>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480"/>
              </a:spcBef>
              <a:spcAft>
                <a:spcPts val="0"/>
              </a:spcAft>
              <a:buClr>
                <a:srgbClr val="FFFFFF"/>
              </a:buClr>
              <a:buSzPts val="2400"/>
              <a:buFont typeface="Merriweather Sans"/>
              <a:buChar char="&gt;"/>
              <a:defRPr b="1" i="0" sz="2400" u="none" cap="none" strike="noStrike">
                <a:solidFill>
                  <a:srgbClr val="FFFFFF"/>
                </a:solidFill>
                <a:latin typeface="Open Sans"/>
                <a:ea typeface="Open Sans"/>
                <a:cs typeface="Open Sans"/>
                <a:sym typeface="Open Sans"/>
              </a:defRPr>
            </a:lvl1pPr>
            <a:lvl2pPr indent="-355600" lvl="1" marL="914400" marR="0" rtl="0" algn="l">
              <a:lnSpc>
                <a:spcPct val="100000"/>
              </a:lnSpc>
              <a:spcBef>
                <a:spcPts val="400"/>
              </a:spcBef>
              <a:spcAft>
                <a:spcPts val="0"/>
              </a:spcAft>
              <a:buClr>
                <a:srgbClr val="FFFFFF"/>
              </a:buClr>
              <a:buSzPts val="2000"/>
              <a:buFont typeface="Arial"/>
              <a:buChar char="–"/>
              <a:defRPr b="1" i="0" sz="2000" u="none" cap="none" strike="noStrike">
                <a:solidFill>
                  <a:srgbClr val="FFFFFF"/>
                </a:solidFill>
                <a:latin typeface="Open Sans"/>
                <a:ea typeface="Open Sans"/>
                <a:cs typeface="Open Sans"/>
                <a:sym typeface="Open Sans"/>
              </a:defRPr>
            </a:lvl2pPr>
            <a:lvl3pPr indent="-342900" lvl="2" marL="1371600" marR="0" rtl="0" algn="l">
              <a:lnSpc>
                <a:spcPct val="100000"/>
              </a:lnSpc>
              <a:spcBef>
                <a:spcPts val="360"/>
              </a:spcBef>
              <a:spcAft>
                <a:spcPts val="0"/>
              </a:spcAft>
              <a:buClr>
                <a:srgbClr val="FFFFFF"/>
              </a:buClr>
              <a:buSzPts val="1800"/>
              <a:buFont typeface="Merriweather Sans"/>
              <a:buChar char="&gt;"/>
              <a:defRPr b="1" i="0" sz="1800" u="none" cap="none" strike="noStrike">
                <a:solidFill>
                  <a:srgbClr val="FFFFFF"/>
                </a:solidFill>
                <a:latin typeface="Open Sans"/>
                <a:ea typeface="Open Sans"/>
                <a:cs typeface="Open Sans"/>
                <a:sym typeface="Open Sans"/>
              </a:defRPr>
            </a:lvl3pPr>
            <a:lvl4pPr indent="-330200" lvl="3" marL="1828800" marR="0" rtl="0" algn="l">
              <a:lnSpc>
                <a:spcPct val="100000"/>
              </a:lnSpc>
              <a:spcBef>
                <a:spcPts val="320"/>
              </a:spcBef>
              <a:spcAft>
                <a:spcPts val="0"/>
              </a:spcAft>
              <a:buClr>
                <a:srgbClr val="FFFFFF"/>
              </a:buClr>
              <a:buSzPts val="1600"/>
              <a:buFont typeface="Arial"/>
              <a:buChar char="–"/>
              <a:defRPr b="1" i="0" sz="1600" u="none" cap="none" strike="noStrike">
                <a:solidFill>
                  <a:srgbClr val="FFFFFF"/>
                </a:solidFill>
                <a:latin typeface="Open Sans"/>
                <a:ea typeface="Open Sans"/>
                <a:cs typeface="Open Sans"/>
                <a:sym typeface="Open Sans"/>
              </a:defRPr>
            </a:lvl4pPr>
            <a:lvl5pPr indent="-317500" lvl="4" marL="2286000" marR="0" rtl="0" algn="l">
              <a:lnSpc>
                <a:spcPct val="100000"/>
              </a:lnSpc>
              <a:spcBef>
                <a:spcPts val="280"/>
              </a:spcBef>
              <a:spcAft>
                <a:spcPts val="0"/>
              </a:spcAft>
              <a:buClr>
                <a:srgbClr val="FFFFFF"/>
              </a:buClr>
              <a:buSzPts val="1400"/>
              <a:buFont typeface="Merriweather Sans"/>
              <a:buChar char="&gt;"/>
              <a:defRPr b="1" i="0" sz="1400" u="none" cap="none" strike="noStrike">
                <a:solidFill>
                  <a:srgbClr val="FFFFFF"/>
                </a:solidFill>
                <a:latin typeface="Open Sans"/>
                <a:ea typeface="Open Sans"/>
                <a:cs typeface="Open Sans"/>
                <a:sym typeface="Open Sans"/>
              </a:defRPr>
            </a:lvl5pPr>
            <a:lvl6pPr indent="-355600" lvl="5" marL="27432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9pPr>
          </a:lstStyle>
          <a:p/>
        </p:txBody>
      </p:sp>
      <p:pic>
        <p:nvPicPr>
          <p:cNvPr descr="Bar_RtAngle_7502_RGB.png" id="14" name="Google Shape;14;p3"/>
          <p:cNvPicPr preferRelativeResize="0"/>
          <p:nvPr/>
        </p:nvPicPr>
        <p:blipFill rotWithShape="1">
          <a:blip r:embed="rId3">
            <a:alphaModFix/>
          </a:blip>
          <a:srcRect b="0" l="0" r="0" t="0"/>
          <a:stretch/>
        </p:blipFill>
        <p:spPr>
          <a:xfrm>
            <a:off x="784225" y="1078354"/>
            <a:ext cx="1358183" cy="50287"/>
          </a:xfrm>
          <a:prstGeom prst="rect">
            <a:avLst/>
          </a:prstGeom>
          <a:noFill/>
          <a:ln>
            <a:noFill/>
          </a:ln>
        </p:spPr>
      </p:pic>
      <p:sp>
        <p:nvSpPr>
          <p:cNvPr id="15" name="Google Shape;15;p3"/>
          <p:cNvSpPr txBox="1"/>
          <p:nvPr>
            <p:ph type="title"/>
          </p:nvPr>
        </p:nvSpPr>
        <p:spPr>
          <a:xfrm>
            <a:off x="671756" y="278633"/>
            <a:ext cx="8064600" cy="7440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lt2"/>
              </a:buClr>
              <a:buSzPts val="3000"/>
              <a:buFont typeface="Encode Sans Black"/>
              <a:buNone/>
              <a:defRPr b="1" i="0" sz="3000" u="none" cap="none" strike="noStrike">
                <a:solidFill>
                  <a:schemeClr val="lt2"/>
                </a:solidFill>
                <a:latin typeface="Encode Sans Black"/>
                <a:ea typeface="Encode Sans Black"/>
                <a:cs typeface="Encode Sans Black"/>
                <a:sym typeface="Encode Sans Black"/>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 Subheader + Content">
  <p:cSld name="Header + Subheader + Content">
    <p:spTree>
      <p:nvGrpSpPr>
        <p:cNvPr id="16" name="Shape 16"/>
        <p:cNvGrpSpPr/>
        <p:nvPr/>
      </p:nvGrpSpPr>
      <p:grpSpPr>
        <a:xfrm>
          <a:off x="0" y="0"/>
          <a:ext cx="0" cy="0"/>
          <a:chOff x="0" y="0"/>
          <a:chExt cx="0" cy="0"/>
        </a:xfrm>
      </p:grpSpPr>
      <p:sp>
        <p:nvSpPr>
          <p:cNvPr id="17" name="Google Shape;17;p4"/>
          <p:cNvSpPr txBox="1"/>
          <p:nvPr>
            <p:ph idx="1" type="body"/>
          </p:nvPr>
        </p:nvSpPr>
        <p:spPr>
          <a:xfrm>
            <a:off x="659305" y="1740179"/>
            <a:ext cx="8197200" cy="2857500"/>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480"/>
              </a:spcBef>
              <a:spcAft>
                <a:spcPts val="0"/>
              </a:spcAft>
              <a:buClr>
                <a:srgbClr val="FFFFFF"/>
              </a:buClr>
              <a:buSzPts val="2400"/>
              <a:buFont typeface="Merriweather Sans"/>
              <a:buChar char="&gt;"/>
              <a:defRPr b="1" i="0" sz="2400" u="none" cap="none" strike="noStrike">
                <a:solidFill>
                  <a:srgbClr val="FFFFFF"/>
                </a:solidFill>
                <a:latin typeface="Open Sans"/>
                <a:ea typeface="Open Sans"/>
                <a:cs typeface="Open Sans"/>
                <a:sym typeface="Open Sans"/>
              </a:defRPr>
            </a:lvl1pPr>
            <a:lvl2pPr indent="-355600" lvl="1" marL="914400" marR="0" rtl="0" algn="l">
              <a:lnSpc>
                <a:spcPct val="100000"/>
              </a:lnSpc>
              <a:spcBef>
                <a:spcPts val="400"/>
              </a:spcBef>
              <a:spcAft>
                <a:spcPts val="0"/>
              </a:spcAft>
              <a:buClr>
                <a:srgbClr val="FFFFFF"/>
              </a:buClr>
              <a:buSzPts val="2000"/>
              <a:buFont typeface="Arial"/>
              <a:buChar char="–"/>
              <a:defRPr b="1" i="0" sz="2000" u="none" cap="none" strike="noStrike">
                <a:solidFill>
                  <a:srgbClr val="FFFFFF"/>
                </a:solidFill>
                <a:latin typeface="Open Sans"/>
                <a:ea typeface="Open Sans"/>
                <a:cs typeface="Open Sans"/>
                <a:sym typeface="Open Sans"/>
              </a:defRPr>
            </a:lvl2pPr>
            <a:lvl3pPr indent="-342900" lvl="2" marL="1371600" marR="0" rtl="0" algn="l">
              <a:lnSpc>
                <a:spcPct val="100000"/>
              </a:lnSpc>
              <a:spcBef>
                <a:spcPts val="360"/>
              </a:spcBef>
              <a:spcAft>
                <a:spcPts val="0"/>
              </a:spcAft>
              <a:buClr>
                <a:srgbClr val="FFFFFF"/>
              </a:buClr>
              <a:buSzPts val="1800"/>
              <a:buFont typeface="Merriweather Sans"/>
              <a:buChar char="&gt;"/>
              <a:defRPr b="1" i="0" sz="1800" u="none" cap="none" strike="noStrike">
                <a:solidFill>
                  <a:srgbClr val="FFFFFF"/>
                </a:solidFill>
                <a:latin typeface="Open Sans"/>
                <a:ea typeface="Open Sans"/>
                <a:cs typeface="Open Sans"/>
                <a:sym typeface="Open Sans"/>
              </a:defRPr>
            </a:lvl3pPr>
            <a:lvl4pPr indent="-330200" lvl="3" marL="1828800" marR="0" rtl="0" algn="l">
              <a:lnSpc>
                <a:spcPct val="100000"/>
              </a:lnSpc>
              <a:spcBef>
                <a:spcPts val="320"/>
              </a:spcBef>
              <a:spcAft>
                <a:spcPts val="0"/>
              </a:spcAft>
              <a:buClr>
                <a:srgbClr val="FFFFFF"/>
              </a:buClr>
              <a:buSzPts val="1600"/>
              <a:buFont typeface="Arial"/>
              <a:buChar char="–"/>
              <a:defRPr b="1" i="0" sz="1600" u="none" cap="none" strike="noStrike">
                <a:solidFill>
                  <a:srgbClr val="FFFFFF"/>
                </a:solidFill>
                <a:latin typeface="Open Sans"/>
                <a:ea typeface="Open Sans"/>
                <a:cs typeface="Open Sans"/>
                <a:sym typeface="Open Sans"/>
              </a:defRPr>
            </a:lvl4pPr>
            <a:lvl5pPr indent="-317500" lvl="4" marL="2286000" marR="0" rtl="0" algn="l">
              <a:lnSpc>
                <a:spcPct val="100000"/>
              </a:lnSpc>
              <a:spcBef>
                <a:spcPts val="280"/>
              </a:spcBef>
              <a:spcAft>
                <a:spcPts val="0"/>
              </a:spcAft>
              <a:buClr>
                <a:srgbClr val="FFFFFF"/>
              </a:buClr>
              <a:buSzPts val="1400"/>
              <a:buFont typeface="Merriweather Sans"/>
              <a:buChar char="&gt;"/>
              <a:defRPr b="1" i="0" sz="1400" u="none" cap="none" strike="noStrike">
                <a:solidFill>
                  <a:srgbClr val="FFFFFF"/>
                </a:solidFill>
                <a:latin typeface="Open Sans"/>
                <a:ea typeface="Open Sans"/>
                <a:cs typeface="Open Sans"/>
                <a:sym typeface="Open Sans"/>
              </a:defRPr>
            </a:lvl5pPr>
            <a:lvl6pPr indent="-355600" lvl="5" marL="27432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9pPr>
          </a:lstStyle>
          <a:p/>
        </p:txBody>
      </p:sp>
      <p:sp>
        <p:nvSpPr>
          <p:cNvPr id="18" name="Google Shape;18;p4"/>
          <p:cNvSpPr txBox="1"/>
          <p:nvPr>
            <p:ph idx="2" type="body"/>
          </p:nvPr>
        </p:nvSpPr>
        <p:spPr>
          <a:xfrm>
            <a:off x="671757" y="1298000"/>
            <a:ext cx="8184600" cy="3084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48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1pPr>
            <a:lvl2pPr indent="-228600" lvl="1" marL="914400" marR="0" rtl="0" algn="l">
              <a:lnSpc>
                <a:spcPct val="100000"/>
              </a:lnSpc>
              <a:spcBef>
                <a:spcPts val="560"/>
              </a:spcBef>
              <a:spcAft>
                <a:spcPts val="0"/>
              </a:spcAft>
              <a:buClr>
                <a:srgbClr val="E8D3A2"/>
              </a:buClr>
              <a:buSzPts val="2800"/>
              <a:buFont typeface="Arial"/>
              <a:buNone/>
              <a:defRPr b="0" i="0" sz="2800" u="none" cap="none" strike="noStrike">
                <a:solidFill>
                  <a:srgbClr val="E8D3A2"/>
                </a:solidFill>
                <a:latin typeface="Encode Sans Black"/>
                <a:ea typeface="Encode Sans Black"/>
                <a:cs typeface="Encode Sans Black"/>
                <a:sym typeface="Encode Sans Black"/>
              </a:defRPr>
            </a:lvl2pPr>
            <a:lvl3pPr indent="-228600" lvl="2" marL="1371600" marR="0" rtl="0" algn="l">
              <a:lnSpc>
                <a:spcPct val="100000"/>
              </a:lnSpc>
              <a:spcBef>
                <a:spcPts val="480"/>
              </a:spcBef>
              <a:spcAft>
                <a:spcPts val="0"/>
              </a:spcAft>
              <a:buClr>
                <a:srgbClr val="E8D3A2"/>
              </a:buClr>
              <a:buSzPts val="2400"/>
              <a:buFont typeface="Arial"/>
              <a:buNone/>
              <a:defRPr b="0" i="0" sz="2400" u="none" cap="none" strike="noStrike">
                <a:solidFill>
                  <a:srgbClr val="E8D3A2"/>
                </a:solidFill>
                <a:latin typeface="Encode Sans Black"/>
                <a:ea typeface="Encode Sans Black"/>
                <a:cs typeface="Encode Sans Black"/>
                <a:sym typeface="Encode Sans Black"/>
              </a:defRPr>
            </a:lvl3pPr>
            <a:lvl4pPr indent="-228600" lvl="3" marL="1828800" marR="0" rtl="0" algn="l">
              <a:lnSpc>
                <a:spcPct val="100000"/>
              </a:lnSpc>
              <a:spcBef>
                <a:spcPts val="400"/>
              </a:spcBef>
              <a:spcAft>
                <a:spcPts val="0"/>
              </a:spcAft>
              <a:buClr>
                <a:srgbClr val="E8D3A2"/>
              </a:buClr>
              <a:buSzPts val="2000"/>
              <a:buFont typeface="Arial"/>
              <a:buNone/>
              <a:defRPr b="0" i="0" sz="2000" u="none" cap="none" strike="noStrike">
                <a:solidFill>
                  <a:srgbClr val="E8D3A2"/>
                </a:solidFill>
                <a:latin typeface="Encode Sans Black"/>
                <a:ea typeface="Encode Sans Black"/>
                <a:cs typeface="Encode Sans Black"/>
                <a:sym typeface="Encode Sans Black"/>
              </a:defRPr>
            </a:lvl4pPr>
            <a:lvl5pPr indent="-228600" lvl="4" marL="2286000" marR="0" rtl="0" algn="l">
              <a:lnSpc>
                <a:spcPct val="100000"/>
              </a:lnSpc>
              <a:spcBef>
                <a:spcPts val="400"/>
              </a:spcBef>
              <a:spcAft>
                <a:spcPts val="0"/>
              </a:spcAft>
              <a:buClr>
                <a:srgbClr val="E8D3A2"/>
              </a:buClr>
              <a:buSzPts val="2000"/>
              <a:buFont typeface="Arial"/>
              <a:buNone/>
              <a:defRPr b="0" i="0" sz="2000" u="none" cap="none" strike="noStrike">
                <a:solidFill>
                  <a:srgbClr val="E8D3A2"/>
                </a:solidFill>
                <a:latin typeface="Encode Sans Black"/>
                <a:ea typeface="Encode Sans Black"/>
                <a:cs typeface="Encode Sans Black"/>
                <a:sym typeface="Encode Sans Black"/>
              </a:defRPr>
            </a:lvl5pPr>
            <a:lvl6pPr indent="-355600" lvl="5" marL="27432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9pPr>
          </a:lstStyle>
          <a:p/>
        </p:txBody>
      </p:sp>
      <p:pic>
        <p:nvPicPr>
          <p:cNvPr id="19" name="Google Shape;19;p4"/>
          <p:cNvPicPr preferRelativeResize="0"/>
          <p:nvPr/>
        </p:nvPicPr>
        <p:blipFill rotWithShape="1">
          <a:blip r:embed="rId2">
            <a:alphaModFix/>
          </a:blip>
          <a:srcRect b="0" l="0" r="0" t="0"/>
          <a:stretch/>
        </p:blipFill>
        <p:spPr>
          <a:xfrm>
            <a:off x="6248401" y="4765675"/>
            <a:ext cx="1905000" cy="200025"/>
          </a:xfrm>
          <a:prstGeom prst="rect">
            <a:avLst/>
          </a:prstGeom>
          <a:noFill/>
          <a:ln>
            <a:noFill/>
          </a:ln>
        </p:spPr>
      </p:pic>
      <p:pic>
        <p:nvPicPr>
          <p:cNvPr descr="Bar_RtAngle_7502_RGB.png" id="20" name="Google Shape;20;p4"/>
          <p:cNvPicPr preferRelativeResize="0"/>
          <p:nvPr/>
        </p:nvPicPr>
        <p:blipFill rotWithShape="1">
          <a:blip r:embed="rId3">
            <a:alphaModFix/>
          </a:blip>
          <a:srcRect b="0" l="0" r="0" t="0"/>
          <a:stretch/>
        </p:blipFill>
        <p:spPr>
          <a:xfrm>
            <a:off x="784225" y="1078354"/>
            <a:ext cx="1358183" cy="50287"/>
          </a:xfrm>
          <a:prstGeom prst="rect">
            <a:avLst/>
          </a:prstGeom>
          <a:noFill/>
          <a:ln>
            <a:noFill/>
          </a:ln>
        </p:spPr>
      </p:pic>
      <p:sp>
        <p:nvSpPr>
          <p:cNvPr id="21" name="Google Shape;21;p4"/>
          <p:cNvSpPr txBox="1"/>
          <p:nvPr>
            <p:ph type="title"/>
          </p:nvPr>
        </p:nvSpPr>
        <p:spPr>
          <a:xfrm>
            <a:off x="671757" y="273802"/>
            <a:ext cx="8184600" cy="7488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lt2"/>
              </a:buClr>
              <a:buSzPts val="3000"/>
              <a:buFont typeface="Encode Sans Black"/>
              <a:buNone/>
              <a:defRPr b="1" i="0" sz="3000" u="none" cap="none" strike="noStrike">
                <a:solidFill>
                  <a:schemeClr val="lt2"/>
                </a:solidFill>
                <a:latin typeface="Encode Sans Black"/>
                <a:ea typeface="Encode Sans Black"/>
                <a:cs typeface="Encode Sans Black"/>
                <a:sym typeface="Encode Sans Black"/>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 Graphic">
  <p:cSld name="Header + Graphic">
    <p:bg>
      <p:bgPr>
        <a:solidFill>
          <a:srgbClr val="4B2E83"/>
        </a:solidFill>
      </p:bgPr>
    </p:bg>
    <p:spTree>
      <p:nvGrpSpPr>
        <p:cNvPr id="22" name="Shape 22"/>
        <p:cNvGrpSpPr/>
        <p:nvPr/>
      </p:nvGrpSpPr>
      <p:grpSpPr>
        <a:xfrm>
          <a:off x="0" y="0"/>
          <a:ext cx="0" cy="0"/>
          <a:chOff x="0" y="0"/>
          <a:chExt cx="0" cy="0"/>
        </a:xfrm>
      </p:grpSpPr>
      <p:pic>
        <p:nvPicPr>
          <p:cNvPr id="23" name="Google Shape;23;p5"/>
          <p:cNvPicPr preferRelativeResize="0"/>
          <p:nvPr/>
        </p:nvPicPr>
        <p:blipFill rotWithShape="1">
          <a:blip r:embed="rId2">
            <a:alphaModFix/>
          </a:blip>
          <a:srcRect b="0" l="0" r="0" t="0"/>
          <a:stretch/>
        </p:blipFill>
        <p:spPr>
          <a:xfrm>
            <a:off x="6248401" y="4765675"/>
            <a:ext cx="1905000" cy="200025"/>
          </a:xfrm>
          <a:prstGeom prst="rect">
            <a:avLst/>
          </a:prstGeom>
          <a:noFill/>
          <a:ln>
            <a:noFill/>
          </a:ln>
        </p:spPr>
      </p:pic>
      <p:sp>
        <p:nvSpPr>
          <p:cNvPr id="24" name="Google Shape;24;p5"/>
          <p:cNvSpPr/>
          <p:nvPr>
            <p:ph idx="2" type="chart"/>
          </p:nvPr>
        </p:nvSpPr>
        <p:spPr>
          <a:xfrm>
            <a:off x="766763" y="1302544"/>
            <a:ext cx="8021700" cy="3324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480"/>
              </a:spcBef>
              <a:spcAft>
                <a:spcPts val="0"/>
              </a:spcAft>
              <a:buClr>
                <a:srgbClr val="FFFFFF"/>
              </a:buClr>
              <a:buSzPts val="2400"/>
              <a:buFont typeface="Arial"/>
              <a:buNone/>
              <a:defRPr b="0" i="1" sz="2400" u="none" cap="none" strike="noStrike">
                <a:solidFill>
                  <a:srgbClr val="FFFFFF"/>
                </a:solidFill>
                <a:latin typeface="Open Sans Light"/>
                <a:ea typeface="Open Sans Light"/>
                <a:cs typeface="Open Sans Light"/>
                <a:sym typeface="Open Sans Light"/>
              </a:defRPr>
            </a:lvl1pPr>
            <a:lvl2pPr lvl="1" marR="0" rtl="0" algn="l">
              <a:lnSpc>
                <a:spcPct val="100000"/>
              </a:lnSpc>
              <a:spcBef>
                <a:spcPts val="56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2pPr>
            <a:lvl3pPr lvl="2" marR="0" rtl="0" algn="l">
              <a:lnSpc>
                <a:spcPct val="100000"/>
              </a:lnSpc>
              <a:spcBef>
                <a:spcPts val="48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3pPr>
            <a:lvl4pPr lvl="3"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4pPr>
            <a:lvl5pPr lvl="4"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5pPr>
            <a:lvl6pPr lvl="5"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6pPr>
            <a:lvl7pPr lvl="6"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7pPr>
            <a:lvl8pPr lvl="7"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8pPr>
            <a:lvl9pPr lvl="8" marR="0" rtl="0" algn="l">
              <a:lnSpc>
                <a:spcPct val="100000"/>
              </a:lnSpc>
              <a:spcBef>
                <a:spcPts val="4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9pPr>
          </a:lstStyle>
          <a:p/>
        </p:txBody>
      </p:sp>
      <p:pic>
        <p:nvPicPr>
          <p:cNvPr descr="Bar_RtAngle_7502_RGB.png" id="25" name="Google Shape;25;p5"/>
          <p:cNvPicPr preferRelativeResize="0"/>
          <p:nvPr/>
        </p:nvPicPr>
        <p:blipFill rotWithShape="1">
          <a:blip r:embed="rId3">
            <a:alphaModFix/>
          </a:blip>
          <a:srcRect b="0" l="0" r="0" t="0"/>
          <a:stretch/>
        </p:blipFill>
        <p:spPr>
          <a:xfrm>
            <a:off x="784225" y="1078354"/>
            <a:ext cx="1358183" cy="50287"/>
          </a:xfrm>
          <a:prstGeom prst="rect">
            <a:avLst/>
          </a:prstGeom>
          <a:noFill/>
          <a:ln>
            <a:noFill/>
          </a:ln>
        </p:spPr>
      </p:pic>
      <p:sp>
        <p:nvSpPr>
          <p:cNvPr id="26" name="Google Shape;26;p5"/>
          <p:cNvSpPr txBox="1"/>
          <p:nvPr>
            <p:ph type="title"/>
          </p:nvPr>
        </p:nvSpPr>
        <p:spPr>
          <a:xfrm>
            <a:off x="671756" y="278633"/>
            <a:ext cx="8116500" cy="7440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lt2"/>
              </a:buClr>
              <a:buSzPts val="3000"/>
              <a:buFont typeface="Encode Sans Black"/>
              <a:buNone/>
              <a:defRPr b="1" i="0" sz="3000" u="none" cap="none" strike="noStrike">
                <a:solidFill>
                  <a:schemeClr val="lt2"/>
                </a:solidFill>
                <a:latin typeface="Encode Sans Black"/>
                <a:ea typeface="Encode Sans Black"/>
                <a:cs typeface="Encode Sans Black"/>
                <a:sym typeface="Encode Sans Black"/>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7" name="Shape 27"/>
        <p:cNvGrpSpPr/>
        <p:nvPr/>
      </p:nvGrpSpPr>
      <p:grpSpPr>
        <a:xfrm>
          <a:off x="0" y="0"/>
          <a:ext cx="0" cy="0"/>
          <a:chOff x="0" y="0"/>
          <a:chExt cx="0" cy="0"/>
        </a:xfrm>
      </p:grpSpPr>
      <p:sp>
        <p:nvSpPr>
          <p:cNvPr id="28" name="Google Shape;28;p6"/>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6"/>
          <p:cNvSpPr txBox="1"/>
          <p:nvPr>
            <p:ph type="ctrTitle"/>
          </p:nvPr>
        </p:nvSpPr>
        <p:spPr>
          <a:xfrm>
            <a:off x="485875" y="264475"/>
            <a:ext cx="8183700" cy="1473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4200"/>
              <a:buChar char="●"/>
              <a:defRPr sz="4200"/>
            </a:lvl1pPr>
            <a:lvl2pPr lvl="1" rtl="0">
              <a:spcBef>
                <a:spcPts val="0"/>
              </a:spcBef>
              <a:spcAft>
                <a:spcPts val="0"/>
              </a:spcAft>
              <a:buSzPts val="4200"/>
              <a:buChar char="○"/>
              <a:defRPr sz="4200"/>
            </a:lvl2pPr>
            <a:lvl3pPr lvl="2" rtl="0">
              <a:spcBef>
                <a:spcPts val="0"/>
              </a:spcBef>
              <a:spcAft>
                <a:spcPts val="0"/>
              </a:spcAft>
              <a:buSzPts val="4200"/>
              <a:buChar char="■"/>
              <a:defRPr sz="4200"/>
            </a:lvl3pPr>
            <a:lvl4pPr lvl="3" rtl="0">
              <a:spcBef>
                <a:spcPts val="0"/>
              </a:spcBef>
              <a:spcAft>
                <a:spcPts val="0"/>
              </a:spcAft>
              <a:buSzPts val="4200"/>
              <a:buChar char="●"/>
              <a:defRPr sz="4200"/>
            </a:lvl4pPr>
            <a:lvl5pPr lvl="4" rtl="0">
              <a:spcBef>
                <a:spcPts val="0"/>
              </a:spcBef>
              <a:spcAft>
                <a:spcPts val="0"/>
              </a:spcAft>
              <a:buSzPts val="4200"/>
              <a:buChar char="○"/>
              <a:defRPr sz="4200"/>
            </a:lvl5pPr>
            <a:lvl6pPr lvl="5" rtl="0">
              <a:spcBef>
                <a:spcPts val="0"/>
              </a:spcBef>
              <a:spcAft>
                <a:spcPts val="0"/>
              </a:spcAft>
              <a:buSzPts val="4200"/>
              <a:buChar char="■"/>
              <a:defRPr sz="4200"/>
            </a:lvl6pPr>
            <a:lvl7pPr lvl="6" rtl="0">
              <a:spcBef>
                <a:spcPts val="0"/>
              </a:spcBef>
              <a:spcAft>
                <a:spcPts val="0"/>
              </a:spcAft>
              <a:buSzPts val="4200"/>
              <a:buChar char="●"/>
              <a:defRPr sz="4200"/>
            </a:lvl7pPr>
            <a:lvl8pPr lvl="7" rtl="0">
              <a:spcBef>
                <a:spcPts val="0"/>
              </a:spcBef>
              <a:spcAft>
                <a:spcPts val="0"/>
              </a:spcAft>
              <a:buSzPts val="4200"/>
              <a:buChar char="○"/>
              <a:defRPr sz="4200"/>
            </a:lvl8pPr>
            <a:lvl9pPr lvl="8" rtl="0">
              <a:spcBef>
                <a:spcPts val="0"/>
              </a:spcBef>
              <a:spcAft>
                <a:spcPts val="0"/>
              </a:spcAft>
              <a:buSzPts val="4200"/>
              <a:buChar char="■"/>
              <a:defRPr sz="4200"/>
            </a:lvl9pPr>
          </a:lstStyle>
          <a:p/>
        </p:txBody>
      </p:sp>
      <p:sp>
        <p:nvSpPr>
          <p:cNvPr id="30" name="Google Shape;30;p6"/>
          <p:cNvSpPr txBox="1"/>
          <p:nvPr>
            <p:ph idx="1" type="subTitle"/>
          </p:nvPr>
        </p:nvSpPr>
        <p:spPr>
          <a:xfrm>
            <a:off x="485875" y="1738075"/>
            <a:ext cx="8183700" cy="86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400"/>
              <a:buNone/>
              <a:defRPr sz="24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31" name="Google Shape;31;p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32" name="Shape 32"/>
        <p:cNvGrpSpPr/>
        <p:nvPr/>
      </p:nvGrpSpPr>
      <p:grpSpPr>
        <a:xfrm>
          <a:off x="0" y="0"/>
          <a:ext cx="0" cy="0"/>
          <a:chOff x="0" y="0"/>
          <a:chExt cx="0" cy="0"/>
        </a:xfrm>
      </p:grpSpPr>
      <p:sp>
        <p:nvSpPr>
          <p:cNvPr id="33" name="Google Shape;33;p7"/>
          <p:cNvSpPr txBox="1"/>
          <p:nvPr>
            <p:ph type="title"/>
          </p:nvPr>
        </p:nvSpPr>
        <p:spPr>
          <a:xfrm>
            <a:off x="311700" y="445025"/>
            <a:ext cx="8520600" cy="623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4" name="Google Shape;34;p7"/>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5" name="Google Shape;35;p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jpg"/><Relationship Id="rId4" Type="http://schemas.openxmlformats.org/officeDocument/2006/relationships/image" Target="../media/image9.jpg"/><Relationship Id="rId5" Type="http://schemas.openxmlformats.org/officeDocument/2006/relationships/image" Target="../media/image13.jpg"/><Relationship Id="rId6" Type="http://schemas.openxmlformats.org/officeDocument/2006/relationships/image" Target="../media/image7.jpg"/><Relationship Id="rId7" Type="http://schemas.openxmlformats.org/officeDocument/2006/relationships/image" Target="../media/image15.jpg"/><Relationship Id="rId8"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8.jpg"/><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image" Target="../media/image5.jpg"/><Relationship Id="rId5" Type="http://schemas.openxmlformats.org/officeDocument/2006/relationships/image" Target="../media/image11.jpg"/><Relationship Id="rId6"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 name="Shape 39"/>
        <p:cNvGrpSpPr/>
        <p:nvPr/>
      </p:nvGrpSpPr>
      <p:grpSpPr>
        <a:xfrm>
          <a:off x="0" y="0"/>
          <a:ext cx="0" cy="0"/>
          <a:chOff x="0" y="0"/>
          <a:chExt cx="0" cy="0"/>
        </a:xfrm>
      </p:grpSpPr>
      <p:sp>
        <p:nvSpPr>
          <p:cNvPr id="40" name="Google Shape;40;p8"/>
          <p:cNvSpPr txBox="1"/>
          <p:nvPr>
            <p:ph type="title"/>
          </p:nvPr>
        </p:nvSpPr>
        <p:spPr>
          <a:xfrm>
            <a:off x="671757" y="884868"/>
            <a:ext cx="6972300" cy="19812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BARC Tube Bending Week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7"/>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3.2	 </a:t>
            </a:r>
            <a:r>
              <a:rPr lang="en"/>
              <a:t>Successful trial</a:t>
            </a:r>
            <a:endParaRPr/>
          </a:p>
        </p:txBody>
      </p:sp>
      <p:pic>
        <p:nvPicPr>
          <p:cNvPr id="126" name="Google Shape;126;p17"/>
          <p:cNvPicPr preferRelativeResize="0"/>
          <p:nvPr/>
        </p:nvPicPr>
        <p:blipFill>
          <a:blip r:embed="rId3">
            <a:alphaModFix/>
          </a:blip>
          <a:stretch>
            <a:fillRect/>
          </a:stretch>
        </p:blipFill>
        <p:spPr>
          <a:xfrm>
            <a:off x="1224762" y="1186300"/>
            <a:ext cx="7010480" cy="389471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18"/>
          <p:cNvSpPr txBox="1"/>
          <p:nvPr>
            <p:ph type="title"/>
          </p:nvPr>
        </p:nvSpPr>
        <p:spPr>
          <a:xfrm>
            <a:off x="671756" y="278633"/>
            <a:ext cx="80646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3.3	 Unsuccessful trial</a:t>
            </a:r>
            <a:endParaRPr/>
          </a:p>
        </p:txBody>
      </p:sp>
      <p:pic>
        <p:nvPicPr>
          <p:cNvPr id="132" name="Google Shape;132;p18"/>
          <p:cNvPicPr preferRelativeResize="0"/>
          <p:nvPr/>
        </p:nvPicPr>
        <p:blipFill>
          <a:blip r:embed="rId3">
            <a:alphaModFix/>
          </a:blip>
          <a:stretch>
            <a:fillRect/>
          </a:stretch>
        </p:blipFill>
        <p:spPr>
          <a:xfrm>
            <a:off x="217000" y="3449200"/>
            <a:ext cx="1258627" cy="1174723"/>
          </a:xfrm>
          <a:prstGeom prst="rect">
            <a:avLst/>
          </a:prstGeom>
          <a:noFill/>
          <a:ln>
            <a:noFill/>
          </a:ln>
        </p:spPr>
      </p:pic>
      <p:pic>
        <p:nvPicPr>
          <p:cNvPr id="133" name="Google Shape;133;p18"/>
          <p:cNvPicPr preferRelativeResize="0"/>
          <p:nvPr/>
        </p:nvPicPr>
        <p:blipFill>
          <a:blip r:embed="rId4">
            <a:alphaModFix/>
          </a:blip>
          <a:stretch>
            <a:fillRect/>
          </a:stretch>
        </p:blipFill>
        <p:spPr>
          <a:xfrm>
            <a:off x="217000" y="1471975"/>
            <a:ext cx="1258627" cy="1174723"/>
          </a:xfrm>
          <a:prstGeom prst="rect">
            <a:avLst/>
          </a:prstGeom>
          <a:noFill/>
          <a:ln>
            <a:noFill/>
          </a:ln>
        </p:spPr>
      </p:pic>
      <p:cxnSp>
        <p:nvCxnSpPr>
          <p:cNvPr id="134" name="Google Shape;134;p18"/>
          <p:cNvCxnSpPr>
            <a:stCxn id="133" idx="3"/>
            <a:endCxn id="135" idx="1"/>
          </p:cNvCxnSpPr>
          <p:nvPr/>
        </p:nvCxnSpPr>
        <p:spPr>
          <a:xfrm flipH="1" rot="10800000">
            <a:off x="1475627" y="2029336"/>
            <a:ext cx="888600" cy="30000"/>
          </a:xfrm>
          <a:prstGeom prst="straightConnector1">
            <a:avLst/>
          </a:prstGeom>
          <a:noFill/>
          <a:ln cap="flat" cmpd="sng" w="9525">
            <a:solidFill>
              <a:srgbClr val="FF0000"/>
            </a:solidFill>
            <a:prstDash val="solid"/>
            <a:round/>
            <a:headEnd len="med" w="med" type="none"/>
            <a:tailEnd len="med" w="med" type="stealth"/>
          </a:ln>
        </p:spPr>
      </p:cxnSp>
      <p:cxnSp>
        <p:nvCxnSpPr>
          <p:cNvPr id="136" name="Google Shape;136;p18"/>
          <p:cNvCxnSpPr>
            <a:stCxn id="132" idx="3"/>
            <a:endCxn id="135" idx="1"/>
          </p:cNvCxnSpPr>
          <p:nvPr/>
        </p:nvCxnSpPr>
        <p:spPr>
          <a:xfrm flipH="1" rot="10800000">
            <a:off x="1475627" y="2029561"/>
            <a:ext cx="888600" cy="2007000"/>
          </a:xfrm>
          <a:prstGeom prst="straightConnector1">
            <a:avLst/>
          </a:prstGeom>
          <a:noFill/>
          <a:ln cap="flat" cmpd="sng" w="9525">
            <a:solidFill>
              <a:srgbClr val="FF0000"/>
            </a:solidFill>
            <a:prstDash val="solid"/>
            <a:round/>
            <a:headEnd len="med" w="med" type="none"/>
            <a:tailEnd len="med" w="med" type="stealth"/>
          </a:ln>
        </p:spPr>
      </p:cxnSp>
      <p:pic>
        <p:nvPicPr>
          <p:cNvPr id="135" name="Google Shape;135;p18"/>
          <p:cNvPicPr preferRelativeResize="0"/>
          <p:nvPr/>
        </p:nvPicPr>
        <p:blipFill rotWithShape="1">
          <a:blip r:embed="rId5">
            <a:alphaModFix/>
          </a:blip>
          <a:srcRect b="9909" l="10258" r="11131" t="6958"/>
          <a:stretch/>
        </p:blipFill>
        <p:spPr>
          <a:xfrm>
            <a:off x="2364170" y="1442094"/>
            <a:ext cx="1258630" cy="1174719"/>
          </a:xfrm>
          <a:prstGeom prst="rect">
            <a:avLst/>
          </a:prstGeom>
          <a:noFill/>
          <a:ln>
            <a:noFill/>
          </a:ln>
        </p:spPr>
      </p:pic>
      <p:pic>
        <p:nvPicPr>
          <p:cNvPr id="137" name="Google Shape;137;p18"/>
          <p:cNvPicPr preferRelativeResize="0"/>
          <p:nvPr/>
        </p:nvPicPr>
        <p:blipFill rotWithShape="1">
          <a:blip r:embed="rId6">
            <a:alphaModFix/>
          </a:blip>
          <a:srcRect b="9916" l="14829" r="11173" t="6965"/>
          <a:stretch/>
        </p:blipFill>
        <p:spPr>
          <a:xfrm>
            <a:off x="4216188" y="1442088"/>
            <a:ext cx="1258626" cy="1174725"/>
          </a:xfrm>
          <a:prstGeom prst="rect">
            <a:avLst/>
          </a:prstGeom>
          <a:noFill/>
          <a:ln>
            <a:noFill/>
          </a:ln>
        </p:spPr>
      </p:pic>
      <p:cxnSp>
        <p:nvCxnSpPr>
          <p:cNvPr id="138" name="Google Shape;138;p18"/>
          <p:cNvCxnSpPr/>
          <p:nvPr/>
        </p:nvCxnSpPr>
        <p:spPr>
          <a:xfrm flipH="1" rot="10800000">
            <a:off x="3622800" y="2028113"/>
            <a:ext cx="593400" cy="2700"/>
          </a:xfrm>
          <a:prstGeom prst="straightConnector1">
            <a:avLst/>
          </a:prstGeom>
          <a:noFill/>
          <a:ln cap="flat" cmpd="sng" w="9525">
            <a:solidFill>
              <a:srgbClr val="FF0000"/>
            </a:solidFill>
            <a:prstDash val="solid"/>
            <a:round/>
            <a:headEnd len="med" w="med" type="none"/>
            <a:tailEnd len="med" w="med" type="triangle"/>
          </a:ln>
        </p:spPr>
      </p:cxnSp>
      <p:pic>
        <p:nvPicPr>
          <p:cNvPr id="139" name="Google Shape;139;p18"/>
          <p:cNvPicPr preferRelativeResize="0"/>
          <p:nvPr/>
        </p:nvPicPr>
        <p:blipFill rotWithShape="1">
          <a:blip r:embed="rId7">
            <a:alphaModFix/>
          </a:blip>
          <a:srcRect b="10416" l="10385" r="12227" t="6187"/>
          <a:stretch/>
        </p:blipFill>
        <p:spPr>
          <a:xfrm>
            <a:off x="6068225" y="989288"/>
            <a:ext cx="2611776" cy="2140100"/>
          </a:xfrm>
          <a:prstGeom prst="rect">
            <a:avLst/>
          </a:prstGeom>
          <a:noFill/>
          <a:ln>
            <a:noFill/>
          </a:ln>
        </p:spPr>
      </p:pic>
      <p:cxnSp>
        <p:nvCxnSpPr>
          <p:cNvPr id="140" name="Google Shape;140;p18"/>
          <p:cNvCxnSpPr/>
          <p:nvPr/>
        </p:nvCxnSpPr>
        <p:spPr>
          <a:xfrm flipH="1" rot="10800000">
            <a:off x="5474775" y="2028113"/>
            <a:ext cx="593400" cy="2700"/>
          </a:xfrm>
          <a:prstGeom prst="straightConnector1">
            <a:avLst/>
          </a:prstGeom>
          <a:noFill/>
          <a:ln cap="flat" cmpd="sng" w="9525">
            <a:solidFill>
              <a:srgbClr val="FF0000"/>
            </a:solidFill>
            <a:prstDash val="solid"/>
            <a:round/>
            <a:headEnd len="med" w="med" type="none"/>
            <a:tailEnd len="med" w="med" type="triangle"/>
          </a:ln>
        </p:spPr>
      </p:cxnSp>
      <p:pic>
        <p:nvPicPr>
          <p:cNvPr id="141" name="Google Shape;141;p18"/>
          <p:cNvPicPr preferRelativeResize="0"/>
          <p:nvPr/>
        </p:nvPicPr>
        <p:blipFill>
          <a:blip r:embed="rId8">
            <a:alphaModFix/>
          </a:blip>
          <a:stretch>
            <a:fillRect/>
          </a:stretch>
        </p:blipFill>
        <p:spPr>
          <a:xfrm>
            <a:off x="2681775" y="3036300"/>
            <a:ext cx="3214700" cy="2007000"/>
          </a:xfrm>
          <a:prstGeom prst="rect">
            <a:avLst/>
          </a:prstGeom>
          <a:noFill/>
          <a:ln>
            <a:noFill/>
          </a:ln>
        </p:spPr>
      </p:pic>
      <p:cxnSp>
        <p:nvCxnSpPr>
          <p:cNvPr id="142" name="Google Shape;142;p18"/>
          <p:cNvCxnSpPr>
            <a:endCxn id="141" idx="3"/>
          </p:cNvCxnSpPr>
          <p:nvPr/>
        </p:nvCxnSpPr>
        <p:spPr>
          <a:xfrm flipH="1">
            <a:off x="5896474" y="3239100"/>
            <a:ext cx="1649100" cy="800700"/>
          </a:xfrm>
          <a:prstGeom prst="bentConnector3">
            <a:avLst>
              <a:gd fmla="val -796" name="adj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9"/>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3.3	Slicing error for Part 1 </a:t>
            </a:r>
            <a:endParaRPr/>
          </a:p>
        </p:txBody>
      </p:sp>
      <p:pic>
        <p:nvPicPr>
          <p:cNvPr id="148" name="Google Shape;148;p19"/>
          <p:cNvPicPr preferRelativeResize="0"/>
          <p:nvPr/>
        </p:nvPicPr>
        <p:blipFill>
          <a:blip r:embed="rId3">
            <a:alphaModFix/>
          </a:blip>
          <a:stretch>
            <a:fillRect/>
          </a:stretch>
        </p:blipFill>
        <p:spPr>
          <a:xfrm>
            <a:off x="311700" y="1622175"/>
            <a:ext cx="3750051" cy="3416425"/>
          </a:xfrm>
          <a:prstGeom prst="rect">
            <a:avLst/>
          </a:prstGeom>
          <a:noFill/>
          <a:ln>
            <a:noFill/>
          </a:ln>
        </p:spPr>
      </p:pic>
      <p:pic>
        <p:nvPicPr>
          <p:cNvPr id="149" name="Google Shape;149;p19"/>
          <p:cNvPicPr preferRelativeResize="0"/>
          <p:nvPr/>
        </p:nvPicPr>
        <p:blipFill>
          <a:blip r:embed="rId4">
            <a:alphaModFix/>
          </a:blip>
          <a:stretch>
            <a:fillRect/>
          </a:stretch>
        </p:blipFill>
        <p:spPr>
          <a:xfrm>
            <a:off x="4814125" y="1636450"/>
            <a:ext cx="4018170" cy="3387875"/>
          </a:xfrm>
          <a:prstGeom prst="rect">
            <a:avLst/>
          </a:prstGeom>
          <a:noFill/>
          <a:ln>
            <a:noFill/>
          </a:ln>
        </p:spPr>
      </p:pic>
      <p:sp>
        <p:nvSpPr>
          <p:cNvPr id="150" name="Google Shape;150;p19"/>
          <p:cNvSpPr txBox="1"/>
          <p:nvPr/>
        </p:nvSpPr>
        <p:spPr>
          <a:xfrm>
            <a:off x="877375" y="1165500"/>
            <a:ext cx="2618700" cy="31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Bend 1</a:t>
            </a:r>
            <a:endParaRPr sz="1800">
              <a:solidFill>
                <a:srgbClr val="FFFFFF"/>
              </a:solidFill>
            </a:endParaRPr>
          </a:p>
        </p:txBody>
      </p:sp>
      <p:sp>
        <p:nvSpPr>
          <p:cNvPr id="151" name="Google Shape;151;p19"/>
          <p:cNvSpPr txBox="1"/>
          <p:nvPr/>
        </p:nvSpPr>
        <p:spPr>
          <a:xfrm>
            <a:off x="5513863" y="1172638"/>
            <a:ext cx="2618700" cy="31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Bend 2</a:t>
            </a:r>
            <a:endParaRPr sz="18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a:t>
            </a:r>
            <a:r>
              <a:rPr lang="en"/>
              <a:t>.3	 Insights</a:t>
            </a:r>
            <a:endParaRPr/>
          </a:p>
        </p:txBody>
      </p:sp>
      <p:sp>
        <p:nvSpPr>
          <p:cNvPr id="157" name="Google Shape;157;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000">
                <a:solidFill>
                  <a:srgbClr val="FFFFFF"/>
                </a:solidFill>
              </a:rPr>
              <a:t>Pros:</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Straightforward and easy to understand</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Fairly </a:t>
            </a:r>
            <a:r>
              <a:rPr lang="en" sz="2000" u="sng">
                <a:solidFill>
                  <a:srgbClr val="FFFFFF"/>
                </a:solidFill>
              </a:rPr>
              <a:t>small run time</a:t>
            </a:r>
            <a:endParaRPr sz="2000" u="sng">
              <a:solidFill>
                <a:srgbClr val="FFFFFF"/>
              </a:solidFill>
            </a:endParaRPr>
          </a:p>
          <a:p>
            <a:pPr indent="0" lvl="0" marL="0" marR="0" rtl="0" algn="l">
              <a:lnSpc>
                <a:spcPct val="100000"/>
              </a:lnSpc>
              <a:spcBef>
                <a:spcPts val="0"/>
              </a:spcBef>
              <a:spcAft>
                <a:spcPts val="0"/>
              </a:spcAft>
              <a:buNone/>
            </a:pPr>
            <a:r>
              <a:t/>
            </a:r>
            <a:endParaRPr sz="2000">
              <a:solidFill>
                <a:srgbClr val="FFFFFF"/>
              </a:solidFill>
            </a:endParaRPr>
          </a:p>
          <a:p>
            <a:pPr indent="0" lvl="0" marL="0" marR="0" rtl="0" algn="l">
              <a:lnSpc>
                <a:spcPct val="100000"/>
              </a:lnSpc>
              <a:spcBef>
                <a:spcPts val="0"/>
              </a:spcBef>
              <a:spcAft>
                <a:spcPts val="0"/>
              </a:spcAft>
              <a:buNone/>
            </a:pPr>
            <a:r>
              <a:rPr lang="en" sz="2000">
                <a:solidFill>
                  <a:srgbClr val="FFFFFF"/>
                </a:solidFill>
              </a:rPr>
              <a:t>Cons:</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Image subtraction is susceptible to environment change</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Centerline through </a:t>
            </a:r>
            <a:r>
              <a:rPr lang="en" sz="2000" u="sng">
                <a:solidFill>
                  <a:srgbClr val="FFFFFF"/>
                </a:solidFill>
              </a:rPr>
              <a:t>slicing approach</a:t>
            </a:r>
            <a:r>
              <a:rPr lang="en" sz="2000">
                <a:solidFill>
                  <a:srgbClr val="FFFFFF"/>
                </a:solidFill>
              </a:rPr>
              <a:t> does not work for </a:t>
            </a:r>
            <a:r>
              <a:rPr lang="en" sz="2000" u="sng">
                <a:solidFill>
                  <a:srgbClr val="FFFFFF"/>
                </a:solidFill>
              </a:rPr>
              <a:t>multiple bends</a:t>
            </a:r>
            <a:r>
              <a:rPr lang="en" sz="2000">
                <a:solidFill>
                  <a:srgbClr val="FFFFFF"/>
                </a:solidFill>
              </a:rPr>
              <a:t> or </a:t>
            </a:r>
            <a:r>
              <a:rPr lang="en" sz="2000" u="sng">
                <a:solidFill>
                  <a:srgbClr val="FFFFFF"/>
                </a:solidFill>
              </a:rPr>
              <a:t>large bend angles</a:t>
            </a:r>
            <a:r>
              <a:rPr lang="en" sz="2000">
                <a:solidFill>
                  <a:srgbClr val="FFFFFF"/>
                </a:solidFill>
              </a:rPr>
              <a:t> hence it is not robust and is unreliable.</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1"/>
          <p:cNvSpPr/>
          <p:nvPr>
            <p:ph idx="2" type="chart"/>
          </p:nvPr>
        </p:nvSpPr>
        <p:spPr>
          <a:xfrm>
            <a:off x="766763" y="1302544"/>
            <a:ext cx="8021700" cy="3324000"/>
          </a:xfrm>
          <a:prstGeom prst="rect">
            <a:avLst/>
          </a:prstGeom>
        </p:spPr>
        <p:txBody>
          <a:bodyPr anchorCtr="0" anchor="t" bIns="45700" lIns="91425" spcFirstLastPara="1" rIns="91425" wrap="square" tIns="45700">
            <a:noAutofit/>
          </a:bodyPr>
          <a:lstStyle/>
          <a:p>
            <a:pPr indent="-355600" lvl="0" marL="457200" rtl="0" algn="l">
              <a:spcBef>
                <a:spcPts val="480"/>
              </a:spcBef>
              <a:spcAft>
                <a:spcPts val="0"/>
              </a:spcAft>
              <a:buSzPts val="2000"/>
              <a:buChar char="●"/>
            </a:pPr>
            <a:r>
              <a:rPr i="0" lang="en" sz="2000">
                <a:latin typeface="Arial"/>
                <a:ea typeface="Arial"/>
                <a:cs typeface="Arial"/>
                <a:sym typeface="Arial"/>
              </a:rPr>
              <a:t>Method 1:</a:t>
            </a:r>
            <a:endParaRPr i="0" sz="2000">
              <a:latin typeface="Arial"/>
              <a:ea typeface="Arial"/>
              <a:cs typeface="Arial"/>
              <a:sym typeface="Arial"/>
            </a:endParaRPr>
          </a:p>
          <a:p>
            <a:pPr indent="0" lvl="0" marL="457200" rtl="0" algn="l">
              <a:spcBef>
                <a:spcPts val="480"/>
              </a:spcBef>
              <a:spcAft>
                <a:spcPts val="0"/>
              </a:spcAft>
              <a:buNone/>
            </a:pPr>
            <a:r>
              <a:rPr i="0" lang="en" sz="2000">
                <a:solidFill>
                  <a:schemeClr val="lt2"/>
                </a:solidFill>
                <a:latin typeface="Arial"/>
                <a:ea typeface="Arial"/>
                <a:cs typeface="Arial"/>
                <a:sym typeface="Arial"/>
              </a:rPr>
              <a:t>Isolate edges of the bend and fit curves to them. After the curve fitting average them to get centerline.</a:t>
            </a:r>
            <a:endParaRPr i="0" sz="2000">
              <a:solidFill>
                <a:schemeClr val="lt2"/>
              </a:solidFill>
              <a:latin typeface="Arial"/>
              <a:ea typeface="Arial"/>
              <a:cs typeface="Arial"/>
              <a:sym typeface="Arial"/>
            </a:endParaRPr>
          </a:p>
          <a:p>
            <a:pPr indent="0" lvl="0" marL="0" rtl="0" algn="l">
              <a:spcBef>
                <a:spcPts val="480"/>
              </a:spcBef>
              <a:spcAft>
                <a:spcPts val="0"/>
              </a:spcAft>
              <a:buNone/>
            </a:pPr>
            <a:r>
              <a:t/>
            </a:r>
            <a:endParaRPr i="0" sz="2000">
              <a:solidFill>
                <a:schemeClr val="lt2"/>
              </a:solidFill>
              <a:latin typeface="Arial"/>
              <a:ea typeface="Arial"/>
              <a:cs typeface="Arial"/>
              <a:sym typeface="Arial"/>
            </a:endParaRPr>
          </a:p>
          <a:p>
            <a:pPr indent="-355600" lvl="0" marL="457200" rtl="0" algn="l">
              <a:spcBef>
                <a:spcPts val="480"/>
              </a:spcBef>
              <a:spcAft>
                <a:spcPts val="0"/>
              </a:spcAft>
              <a:buSzPts val="2000"/>
              <a:buChar char="●"/>
            </a:pPr>
            <a:r>
              <a:rPr i="0" lang="en" sz="2000">
                <a:latin typeface="Arial"/>
                <a:ea typeface="Arial"/>
                <a:cs typeface="Arial"/>
                <a:sym typeface="Arial"/>
              </a:rPr>
              <a:t>Method 2:	</a:t>
            </a:r>
            <a:endParaRPr i="0" sz="2000">
              <a:latin typeface="Arial"/>
              <a:ea typeface="Arial"/>
              <a:cs typeface="Arial"/>
              <a:sym typeface="Arial"/>
            </a:endParaRPr>
          </a:p>
          <a:p>
            <a:pPr indent="0" lvl="0" marL="457200" rtl="0" algn="l">
              <a:spcBef>
                <a:spcPts val="480"/>
              </a:spcBef>
              <a:spcAft>
                <a:spcPts val="0"/>
              </a:spcAft>
              <a:buNone/>
            </a:pPr>
            <a:r>
              <a:rPr i="0" lang="en" sz="2000">
                <a:latin typeface="Arial"/>
                <a:ea typeface="Arial"/>
                <a:cs typeface="Arial"/>
                <a:sym typeface="Arial"/>
              </a:rPr>
              <a:t>Detect contour of the bend and use a thinning algorithm to detect centerline</a:t>
            </a:r>
            <a:endParaRPr i="0" sz="2000">
              <a:latin typeface="Arial"/>
              <a:ea typeface="Arial"/>
              <a:cs typeface="Arial"/>
              <a:sym typeface="Arial"/>
            </a:endParaRPr>
          </a:p>
          <a:p>
            <a:pPr indent="0" lvl="0" marL="914400" rtl="0" algn="l">
              <a:spcBef>
                <a:spcPts val="480"/>
              </a:spcBef>
              <a:spcAft>
                <a:spcPts val="0"/>
              </a:spcAft>
              <a:buNone/>
            </a:pPr>
            <a:r>
              <a:t/>
            </a:r>
            <a:endParaRPr i="0" sz="2000">
              <a:latin typeface="Arial"/>
              <a:ea typeface="Arial"/>
              <a:cs typeface="Arial"/>
              <a:sym typeface="Arial"/>
            </a:endParaRPr>
          </a:p>
          <a:p>
            <a:pPr indent="0" lvl="0" marL="0" rtl="0" algn="l">
              <a:spcBef>
                <a:spcPts val="480"/>
              </a:spcBef>
              <a:spcAft>
                <a:spcPts val="0"/>
              </a:spcAft>
              <a:buNone/>
            </a:pPr>
            <a:r>
              <a:t/>
            </a:r>
            <a:endParaRPr i="0" sz="2000">
              <a:latin typeface="Arial"/>
              <a:ea typeface="Arial"/>
              <a:cs typeface="Arial"/>
              <a:sym typeface="Arial"/>
            </a:endParaRPr>
          </a:p>
          <a:p>
            <a:pPr indent="457200" lvl="0" marL="0" rtl="0" algn="l">
              <a:spcBef>
                <a:spcPts val="480"/>
              </a:spcBef>
              <a:spcAft>
                <a:spcPts val="0"/>
              </a:spcAft>
              <a:buNone/>
            </a:pPr>
            <a:r>
              <a:t/>
            </a:r>
            <a:endParaRPr i="0" sz="2000">
              <a:latin typeface="Arial"/>
              <a:ea typeface="Arial"/>
              <a:cs typeface="Arial"/>
              <a:sym typeface="Arial"/>
            </a:endParaRPr>
          </a:p>
          <a:p>
            <a:pPr indent="0" lvl="0" marL="0" rtl="0" algn="l">
              <a:spcBef>
                <a:spcPts val="480"/>
              </a:spcBef>
              <a:spcAft>
                <a:spcPts val="0"/>
              </a:spcAft>
              <a:buNone/>
            </a:pPr>
            <a:r>
              <a:t/>
            </a:r>
            <a:endParaRPr i="0" sz="2000">
              <a:latin typeface="Arial"/>
              <a:ea typeface="Arial"/>
              <a:cs typeface="Arial"/>
              <a:sym typeface="Arial"/>
            </a:endParaRPr>
          </a:p>
          <a:p>
            <a:pPr indent="0" lvl="0" marL="457200" rtl="0" algn="l">
              <a:spcBef>
                <a:spcPts val="480"/>
              </a:spcBef>
              <a:spcAft>
                <a:spcPts val="0"/>
              </a:spcAft>
              <a:buNone/>
            </a:pPr>
            <a:r>
              <a:t/>
            </a:r>
            <a:endParaRPr i="0" sz="2000">
              <a:latin typeface="Arial"/>
              <a:ea typeface="Arial"/>
              <a:cs typeface="Arial"/>
              <a:sym typeface="Arial"/>
            </a:endParaRPr>
          </a:p>
        </p:txBody>
      </p:sp>
      <p:sp>
        <p:nvSpPr>
          <p:cNvPr id="163" name="Google Shape;163;p21"/>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4.	Future Work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2"/>
          <p:cNvSpPr/>
          <p:nvPr>
            <p:ph idx="2" type="chart"/>
          </p:nvPr>
        </p:nvSpPr>
        <p:spPr>
          <a:xfrm>
            <a:off x="410876" y="1302550"/>
            <a:ext cx="8377500" cy="3324000"/>
          </a:xfrm>
          <a:prstGeom prst="rect">
            <a:avLst/>
          </a:prstGeom>
        </p:spPr>
        <p:txBody>
          <a:bodyPr anchorCtr="0" anchor="t" bIns="45700" lIns="91425" spcFirstLastPara="1" rIns="91425" wrap="square" tIns="45700">
            <a:noAutofit/>
          </a:bodyPr>
          <a:lstStyle/>
          <a:p>
            <a:pPr indent="-355600" lvl="0" marL="457200" rtl="0" algn="l">
              <a:spcBef>
                <a:spcPts val="480"/>
              </a:spcBef>
              <a:spcAft>
                <a:spcPts val="0"/>
              </a:spcAft>
              <a:buClr>
                <a:schemeClr val="lt2"/>
              </a:buClr>
              <a:buSzPts val="2000"/>
              <a:buChar char="●"/>
            </a:pPr>
            <a:r>
              <a:rPr i="0" lang="en" sz="2000">
                <a:solidFill>
                  <a:schemeClr val="lt2"/>
                </a:solidFill>
                <a:latin typeface="Arial"/>
                <a:ea typeface="Arial"/>
                <a:cs typeface="Arial"/>
                <a:sym typeface="Arial"/>
              </a:rPr>
              <a:t>Method 3:</a:t>
            </a:r>
            <a:endParaRPr i="0" sz="2000">
              <a:solidFill>
                <a:schemeClr val="lt2"/>
              </a:solidFill>
              <a:latin typeface="Arial"/>
              <a:ea typeface="Arial"/>
              <a:cs typeface="Arial"/>
              <a:sym typeface="Arial"/>
            </a:endParaRPr>
          </a:p>
          <a:p>
            <a:pPr indent="0" lvl="0" marL="457200" rtl="0" algn="l">
              <a:spcBef>
                <a:spcPts val="480"/>
              </a:spcBef>
              <a:spcAft>
                <a:spcPts val="0"/>
              </a:spcAft>
              <a:buNone/>
            </a:pPr>
            <a:r>
              <a:rPr i="0" lang="en" sz="2000">
                <a:solidFill>
                  <a:schemeClr val="lt2"/>
                </a:solidFill>
                <a:latin typeface="Arial"/>
                <a:ea typeface="Arial"/>
                <a:cs typeface="Arial"/>
                <a:sym typeface="Arial"/>
              </a:rPr>
              <a:t>Use a sequential least squares algorithm to fit straight lines to the tube. Start from the straight sections of the tube and as a straight line is attempted to fit a curve identify tangent point when error of fit is greater than a threshold. </a:t>
            </a:r>
            <a:endParaRPr i="0" sz="2000">
              <a:solidFill>
                <a:schemeClr val="lt2"/>
              </a:solidFill>
              <a:latin typeface="Arial"/>
              <a:ea typeface="Arial"/>
              <a:cs typeface="Arial"/>
              <a:sym typeface="Arial"/>
            </a:endParaRPr>
          </a:p>
          <a:p>
            <a:pPr indent="0" lvl="0" marL="457200" rtl="0" algn="l">
              <a:spcBef>
                <a:spcPts val="480"/>
              </a:spcBef>
              <a:spcAft>
                <a:spcPts val="0"/>
              </a:spcAft>
              <a:buNone/>
            </a:pPr>
            <a:r>
              <a:t/>
            </a:r>
            <a:endParaRPr i="0" sz="2000">
              <a:solidFill>
                <a:schemeClr val="lt2"/>
              </a:solidFill>
              <a:latin typeface="Arial"/>
              <a:ea typeface="Arial"/>
              <a:cs typeface="Arial"/>
              <a:sym typeface="Arial"/>
            </a:endParaRPr>
          </a:p>
          <a:p>
            <a:pPr indent="-355600" lvl="0" marL="457200" rtl="0" algn="l">
              <a:spcBef>
                <a:spcPts val="480"/>
              </a:spcBef>
              <a:spcAft>
                <a:spcPts val="0"/>
              </a:spcAft>
              <a:buClr>
                <a:schemeClr val="lt2"/>
              </a:buClr>
              <a:buSzPts val="2000"/>
              <a:buChar char="●"/>
            </a:pPr>
            <a:r>
              <a:rPr i="0" lang="en" sz="2000">
                <a:solidFill>
                  <a:schemeClr val="lt2"/>
                </a:solidFill>
                <a:latin typeface="Arial"/>
                <a:ea typeface="Arial"/>
                <a:cs typeface="Arial"/>
                <a:sym typeface="Arial"/>
              </a:rPr>
              <a:t>All the above methods will be done using a single camera under ideal conditions, if the results are not desirable we will consider using multiple cameras.</a:t>
            </a:r>
            <a:endParaRPr i="0" sz="2000">
              <a:solidFill>
                <a:schemeClr val="lt2"/>
              </a:solidFill>
              <a:latin typeface="Arial"/>
              <a:ea typeface="Arial"/>
              <a:cs typeface="Arial"/>
              <a:sym typeface="Arial"/>
            </a:endParaRPr>
          </a:p>
          <a:p>
            <a:pPr indent="0" lvl="0" marL="914400" rtl="0" algn="l">
              <a:spcBef>
                <a:spcPts val="480"/>
              </a:spcBef>
              <a:spcAft>
                <a:spcPts val="0"/>
              </a:spcAft>
              <a:buNone/>
            </a:pPr>
            <a:r>
              <a:t/>
            </a:r>
            <a:endParaRPr i="0" sz="2000">
              <a:solidFill>
                <a:schemeClr val="lt2"/>
              </a:solidFill>
              <a:latin typeface="Arial"/>
              <a:ea typeface="Arial"/>
              <a:cs typeface="Arial"/>
              <a:sym typeface="Arial"/>
            </a:endParaRPr>
          </a:p>
          <a:p>
            <a:pPr indent="0" lvl="0" marL="0" rtl="0" algn="l">
              <a:spcBef>
                <a:spcPts val="480"/>
              </a:spcBef>
              <a:spcAft>
                <a:spcPts val="0"/>
              </a:spcAft>
              <a:buNone/>
            </a:pPr>
            <a:r>
              <a:t/>
            </a:r>
            <a:endParaRPr i="0" sz="2000">
              <a:latin typeface="Arial"/>
              <a:ea typeface="Arial"/>
              <a:cs typeface="Arial"/>
              <a:sym typeface="Arial"/>
            </a:endParaRPr>
          </a:p>
        </p:txBody>
      </p:sp>
      <p:sp>
        <p:nvSpPr>
          <p:cNvPr id="169" name="Google Shape;169;p22"/>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4. Continued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3"/>
          <p:cNvSpPr/>
          <p:nvPr>
            <p:ph idx="2" type="chart"/>
          </p:nvPr>
        </p:nvSpPr>
        <p:spPr>
          <a:xfrm>
            <a:off x="766763" y="1302544"/>
            <a:ext cx="8021700" cy="3324000"/>
          </a:xfrm>
          <a:prstGeom prst="rect">
            <a:avLst/>
          </a:prstGeom>
        </p:spPr>
        <p:txBody>
          <a:bodyPr anchorCtr="0" anchor="t" bIns="45700" lIns="91425" spcFirstLastPara="1" rIns="91425" wrap="square" tIns="45700">
            <a:noAutofit/>
          </a:bodyPr>
          <a:lstStyle/>
          <a:p>
            <a:pPr indent="-381000" lvl="0" marL="457200" rtl="0" algn="l">
              <a:spcBef>
                <a:spcPts val="480"/>
              </a:spcBef>
              <a:spcAft>
                <a:spcPts val="0"/>
              </a:spcAft>
              <a:buSzPts val="2400"/>
              <a:buChar char="●"/>
            </a:pPr>
            <a:r>
              <a:rPr i="0" lang="en" sz="2000">
                <a:solidFill>
                  <a:schemeClr val="lt2"/>
                </a:solidFill>
                <a:latin typeface="Arial"/>
                <a:ea typeface="Arial"/>
                <a:cs typeface="Arial"/>
                <a:sym typeface="Arial"/>
              </a:rPr>
              <a:t>Once a robust way of finding centerline is obtained we will play with different lighting conditions, changing position of camera(s) and varying tube position. </a:t>
            </a:r>
            <a:endParaRPr i="0" sz="2000">
              <a:solidFill>
                <a:schemeClr val="lt2"/>
              </a:solidFill>
              <a:latin typeface="Arial"/>
              <a:ea typeface="Arial"/>
              <a:cs typeface="Arial"/>
              <a:sym typeface="Arial"/>
            </a:endParaRPr>
          </a:p>
          <a:p>
            <a:pPr indent="0" lvl="0" marL="0" rtl="0" algn="l">
              <a:spcBef>
                <a:spcPts val="480"/>
              </a:spcBef>
              <a:spcAft>
                <a:spcPts val="0"/>
              </a:spcAft>
              <a:buNone/>
            </a:pPr>
            <a:r>
              <a:t/>
            </a:r>
            <a:endParaRPr i="0" sz="2000">
              <a:solidFill>
                <a:schemeClr val="lt2"/>
              </a:solidFill>
              <a:latin typeface="Arial"/>
              <a:ea typeface="Arial"/>
              <a:cs typeface="Arial"/>
              <a:sym typeface="Arial"/>
            </a:endParaRPr>
          </a:p>
          <a:p>
            <a:pPr indent="-355600" lvl="0" marL="457200" rtl="0" algn="l">
              <a:spcBef>
                <a:spcPts val="480"/>
              </a:spcBef>
              <a:spcAft>
                <a:spcPts val="0"/>
              </a:spcAft>
              <a:buClr>
                <a:schemeClr val="lt2"/>
              </a:buClr>
              <a:buSzPts val="2000"/>
              <a:buFont typeface="Arial"/>
              <a:buChar char="●"/>
            </a:pPr>
            <a:r>
              <a:rPr i="0" lang="en" sz="2000">
                <a:solidFill>
                  <a:schemeClr val="lt2"/>
                </a:solidFill>
                <a:latin typeface="Arial"/>
                <a:ea typeface="Arial"/>
                <a:cs typeface="Arial"/>
                <a:sym typeface="Arial"/>
              </a:rPr>
              <a:t>In the real industrial setting there will be more interference and noise, these will be added once the performance of the CV program is reliable under ideal conditions.</a:t>
            </a:r>
            <a:endParaRPr i="0" sz="2000">
              <a:solidFill>
                <a:schemeClr val="lt2"/>
              </a:solidFill>
              <a:latin typeface="Arial"/>
              <a:ea typeface="Arial"/>
              <a:cs typeface="Arial"/>
              <a:sym typeface="Arial"/>
            </a:endParaRPr>
          </a:p>
        </p:txBody>
      </p:sp>
      <p:sp>
        <p:nvSpPr>
          <p:cNvPr id="175" name="Google Shape;175;p23"/>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4. Continued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 name="Shape 44"/>
        <p:cNvGrpSpPr/>
        <p:nvPr/>
      </p:nvGrpSpPr>
      <p:grpSpPr>
        <a:xfrm>
          <a:off x="0" y="0"/>
          <a:ext cx="0" cy="0"/>
          <a:chOff x="0" y="0"/>
          <a:chExt cx="0" cy="0"/>
        </a:xfrm>
      </p:grpSpPr>
      <p:sp>
        <p:nvSpPr>
          <p:cNvPr id="45" name="Google Shape;45;p9"/>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419100" lvl="0" marL="457200" rtl="0" algn="l">
              <a:spcBef>
                <a:spcPts val="0"/>
              </a:spcBef>
              <a:spcAft>
                <a:spcPts val="0"/>
              </a:spcAft>
              <a:buSzPts val="3000"/>
              <a:buAutoNum type="arabicPeriod"/>
            </a:pPr>
            <a:r>
              <a:rPr lang="en"/>
              <a:t>Statement of the Problem</a:t>
            </a:r>
            <a:endParaRPr/>
          </a:p>
        </p:txBody>
      </p:sp>
      <p:sp>
        <p:nvSpPr>
          <p:cNvPr id="46" name="Google Shape;46;p9"/>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p>
            <a:pPr indent="-355600" lvl="0" marL="457200" rtl="0" algn="l">
              <a:spcBef>
                <a:spcPts val="0"/>
              </a:spcBef>
              <a:spcAft>
                <a:spcPts val="0"/>
              </a:spcAft>
              <a:buClr>
                <a:srgbClr val="FFFFFF"/>
              </a:buClr>
              <a:buSzPts val="2000"/>
              <a:buChar char="●"/>
            </a:pPr>
            <a:r>
              <a:rPr lang="en" sz="2000">
                <a:solidFill>
                  <a:srgbClr val="FFFFFF"/>
                </a:solidFill>
              </a:rPr>
              <a:t>There is a machine in Boeing manufacturing/processing centres that bends tubes using a rotary draw bending method at a given angle and orientation, but due to the properties of the tubes such as pliability, spring back etc the output bend angle is not always equal to the input bend angle.</a:t>
            </a:r>
            <a:endParaRPr sz="2000">
              <a:solidFill>
                <a:srgbClr val="FFFFFF"/>
              </a:solidFill>
            </a:endParaRPr>
          </a:p>
          <a:p>
            <a:pPr indent="-355600" lvl="0" marL="457200" rtl="0" algn="l">
              <a:spcBef>
                <a:spcPts val="0"/>
              </a:spcBef>
              <a:spcAft>
                <a:spcPts val="0"/>
              </a:spcAft>
              <a:buClr>
                <a:srgbClr val="FFFFFF"/>
              </a:buClr>
              <a:buSzPts val="2000"/>
              <a:buChar char="●"/>
            </a:pPr>
            <a:r>
              <a:rPr lang="en" sz="2000">
                <a:solidFill>
                  <a:srgbClr val="FFFFFF"/>
                </a:solidFill>
              </a:rPr>
              <a:t>To check the bend angle the tube needs to be taken from the machine that bends the tube to another machine that can measure the bend angle. Once the actual angle is measured it is taken back to the machine that bends tubes to make the correction if there is any. </a:t>
            </a:r>
            <a:endParaRPr sz="2000">
              <a:solidFill>
                <a:srgbClr val="FFFFFF"/>
              </a:solidFill>
            </a:endParaRPr>
          </a:p>
          <a:p>
            <a:pPr indent="-355600" lvl="0" marL="457200" rtl="0" algn="l">
              <a:spcBef>
                <a:spcPts val="0"/>
              </a:spcBef>
              <a:spcAft>
                <a:spcPts val="0"/>
              </a:spcAft>
              <a:buClr>
                <a:srgbClr val="FFFFFF"/>
              </a:buClr>
              <a:buSzPts val="2000"/>
              <a:buChar char="●"/>
            </a:pPr>
            <a:r>
              <a:rPr lang="en" sz="2000">
                <a:solidFill>
                  <a:srgbClr val="FFFFFF"/>
                </a:solidFill>
              </a:rPr>
              <a:t>This “post-process” way of checking bend angle greatly reduces efficiency and a way to measure bend angle “in process” is required.</a:t>
            </a:r>
            <a:endParaRPr sz="2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 name="Shape 50"/>
        <p:cNvGrpSpPr/>
        <p:nvPr/>
      </p:nvGrpSpPr>
      <p:grpSpPr>
        <a:xfrm>
          <a:off x="0" y="0"/>
          <a:ext cx="0" cy="0"/>
          <a:chOff x="0" y="0"/>
          <a:chExt cx="0" cy="0"/>
        </a:xfrm>
      </p:grpSpPr>
      <p:sp>
        <p:nvSpPr>
          <p:cNvPr id="51" name="Google Shape;51;p10"/>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2. Approach to Solution (Overview)</a:t>
            </a:r>
            <a:endParaRPr/>
          </a:p>
        </p:txBody>
      </p:sp>
      <p:sp>
        <p:nvSpPr>
          <p:cNvPr id="52" name="Google Shape;52;p10"/>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p>
            <a:pPr indent="-355600" lvl="0" marL="457200" rtl="0" algn="l">
              <a:spcBef>
                <a:spcPts val="0"/>
              </a:spcBef>
              <a:spcAft>
                <a:spcPts val="0"/>
              </a:spcAft>
              <a:buClr>
                <a:srgbClr val="FFFFFF"/>
              </a:buClr>
              <a:buSzPts val="2000"/>
              <a:buChar char="●"/>
            </a:pPr>
            <a:r>
              <a:rPr lang="en" sz="2000">
                <a:solidFill>
                  <a:srgbClr val="FFFFFF"/>
                </a:solidFill>
              </a:rPr>
              <a:t>The goal is to come up with a way to measure the bend angle of the tube in process. This measurement has to be quick and have an error of at most 0.05 degrees.</a:t>
            </a:r>
            <a:endParaRPr sz="2000">
              <a:solidFill>
                <a:srgbClr val="FFFFFF"/>
              </a:solidFill>
            </a:endParaRPr>
          </a:p>
          <a:p>
            <a:pPr indent="-355600" lvl="0" marL="457200" rtl="0" algn="l">
              <a:spcBef>
                <a:spcPts val="0"/>
              </a:spcBef>
              <a:spcAft>
                <a:spcPts val="0"/>
              </a:spcAft>
              <a:buClr>
                <a:srgbClr val="FFFFFF"/>
              </a:buClr>
              <a:buSzPts val="2000"/>
              <a:buChar char="●"/>
            </a:pPr>
            <a:r>
              <a:rPr lang="en" sz="2000">
                <a:solidFill>
                  <a:srgbClr val="FFFFFF"/>
                </a:solidFill>
              </a:rPr>
              <a:t>The solution being implemented would look like this in an industrial setting:</a:t>
            </a:r>
            <a:endParaRPr sz="2000">
              <a:solidFill>
                <a:srgbClr val="FFFFFF"/>
              </a:solidFill>
            </a:endParaRPr>
          </a:p>
          <a:p>
            <a:pPr indent="0" lvl="0" marL="457200" rtl="0" algn="l">
              <a:spcBef>
                <a:spcPts val="0"/>
              </a:spcBef>
              <a:spcAft>
                <a:spcPts val="0"/>
              </a:spcAft>
              <a:buNone/>
            </a:pPr>
            <a:r>
              <a:t/>
            </a:r>
            <a:endParaRPr sz="2000"/>
          </a:p>
          <a:p>
            <a:pPr indent="0" lvl="0" marL="457200" rtl="0" algn="l">
              <a:spcBef>
                <a:spcPts val="0"/>
              </a:spcBef>
              <a:spcAft>
                <a:spcPts val="0"/>
              </a:spcAft>
              <a:buNone/>
            </a:pPr>
            <a:r>
              <a:t/>
            </a:r>
            <a:endParaRPr sz="2000"/>
          </a:p>
          <a:p>
            <a:pPr indent="0" lvl="0" marL="457200" rtl="0" algn="l">
              <a:spcBef>
                <a:spcPts val="0"/>
              </a:spcBef>
              <a:spcAft>
                <a:spcPts val="0"/>
              </a:spcAft>
              <a:buNone/>
            </a:pPr>
            <a:r>
              <a:t/>
            </a:r>
            <a:endParaRPr sz="2000"/>
          </a:p>
        </p:txBody>
      </p:sp>
      <p:pic>
        <p:nvPicPr>
          <p:cNvPr id="53" name="Google Shape;53;p10"/>
          <p:cNvPicPr preferRelativeResize="0"/>
          <p:nvPr/>
        </p:nvPicPr>
        <p:blipFill>
          <a:blip r:embed="rId3">
            <a:alphaModFix/>
          </a:blip>
          <a:stretch>
            <a:fillRect/>
          </a:stretch>
        </p:blipFill>
        <p:spPr>
          <a:xfrm>
            <a:off x="4830125" y="3000400"/>
            <a:ext cx="2556275" cy="1973150"/>
          </a:xfrm>
          <a:prstGeom prst="rect">
            <a:avLst/>
          </a:prstGeom>
          <a:noFill/>
          <a:ln>
            <a:noFill/>
          </a:ln>
        </p:spPr>
      </p:pic>
      <p:cxnSp>
        <p:nvCxnSpPr>
          <p:cNvPr id="54" name="Google Shape;54;p10"/>
          <p:cNvCxnSpPr/>
          <p:nvPr/>
        </p:nvCxnSpPr>
        <p:spPr>
          <a:xfrm rot="10800000">
            <a:off x="3590250" y="3268750"/>
            <a:ext cx="1239900" cy="241800"/>
          </a:xfrm>
          <a:prstGeom prst="straightConnector1">
            <a:avLst/>
          </a:prstGeom>
          <a:noFill/>
          <a:ln cap="flat" cmpd="sng" w="9525">
            <a:solidFill>
              <a:srgbClr val="FF0000"/>
            </a:solidFill>
            <a:prstDash val="solid"/>
            <a:round/>
            <a:headEnd len="med" w="med" type="none"/>
            <a:tailEnd len="med" w="med" type="triangle"/>
          </a:ln>
        </p:spPr>
      </p:cxnSp>
      <p:sp>
        <p:nvSpPr>
          <p:cNvPr id="55" name="Google Shape;55;p10"/>
          <p:cNvSpPr txBox="1"/>
          <p:nvPr/>
        </p:nvSpPr>
        <p:spPr>
          <a:xfrm>
            <a:off x="2732850" y="3000400"/>
            <a:ext cx="857400" cy="382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Source Sans Pro"/>
                <a:ea typeface="Source Sans Pro"/>
                <a:cs typeface="Source Sans Pro"/>
                <a:sym typeface="Source Sans Pro"/>
              </a:rPr>
              <a:t>Camera</a:t>
            </a:r>
            <a:endParaRPr>
              <a:latin typeface="Source Sans Pro"/>
              <a:ea typeface="Source Sans Pro"/>
              <a:cs typeface="Source Sans Pro"/>
              <a:sym typeface="Source Sans Pro"/>
            </a:endParaRPr>
          </a:p>
        </p:txBody>
      </p:sp>
      <p:cxnSp>
        <p:nvCxnSpPr>
          <p:cNvPr id="56" name="Google Shape;56;p10"/>
          <p:cNvCxnSpPr>
            <a:endCxn id="57" idx="3"/>
          </p:cNvCxnSpPr>
          <p:nvPr/>
        </p:nvCxnSpPr>
        <p:spPr>
          <a:xfrm flipH="1">
            <a:off x="3231300" y="4279325"/>
            <a:ext cx="1561500" cy="21000"/>
          </a:xfrm>
          <a:prstGeom prst="straightConnector1">
            <a:avLst/>
          </a:prstGeom>
          <a:noFill/>
          <a:ln cap="flat" cmpd="sng" w="9525">
            <a:solidFill>
              <a:srgbClr val="FF0000"/>
            </a:solidFill>
            <a:prstDash val="solid"/>
            <a:round/>
            <a:headEnd len="med" w="med" type="none"/>
            <a:tailEnd len="med" w="med" type="triangle"/>
          </a:ln>
        </p:spPr>
      </p:cxnSp>
      <p:sp>
        <p:nvSpPr>
          <p:cNvPr id="57" name="Google Shape;57;p10"/>
          <p:cNvSpPr txBox="1"/>
          <p:nvPr/>
        </p:nvSpPr>
        <p:spPr>
          <a:xfrm>
            <a:off x="2159700" y="3988625"/>
            <a:ext cx="1071600" cy="623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Source Sans Pro"/>
                <a:ea typeface="Source Sans Pro"/>
                <a:cs typeface="Source Sans Pro"/>
                <a:sym typeface="Source Sans Pro"/>
              </a:rPr>
              <a:t>Bend of tube</a:t>
            </a:r>
            <a:endParaRPr>
              <a:solidFill>
                <a:srgbClr val="FFFFFF"/>
              </a:solidFill>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1"/>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2. Continued</a:t>
            </a:r>
            <a:endParaRPr/>
          </a:p>
        </p:txBody>
      </p:sp>
      <p:sp>
        <p:nvSpPr>
          <p:cNvPr id="63" name="Google Shape;63;p1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The </a:t>
            </a:r>
            <a:r>
              <a:rPr lang="en" sz="2000">
                <a:solidFill>
                  <a:srgbClr val="FFFFFF"/>
                </a:solidFill>
              </a:rPr>
              <a:t>machine will be programmed to bend the tube, translate it and pause after each bend.</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The camera placed above will then capture each bend individually and from the camera’s image the bend angle will be estimated.</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Once the bend angle is estimated the correction input will be given to the machine and the bend angle will be corrected.</a:t>
            </a:r>
            <a:endParaRPr sz="2000">
              <a:solidFill>
                <a:srgbClr val="FFFFFF"/>
              </a:solidFill>
            </a:endParaRPr>
          </a:p>
          <a:p>
            <a:pPr indent="-355600" lvl="0" marL="457200" marR="0" rtl="0" algn="l">
              <a:lnSpc>
                <a:spcPct val="100000"/>
              </a:lnSpc>
              <a:spcBef>
                <a:spcPts val="0"/>
              </a:spcBef>
              <a:spcAft>
                <a:spcPts val="0"/>
              </a:spcAft>
              <a:buClr>
                <a:srgbClr val="FFFFFF"/>
              </a:buClr>
              <a:buSzPts val="2000"/>
              <a:buChar char="●"/>
            </a:pPr>
            <a:r>
              <a:rPr lang="en" sz="2000">
                <a:solidFill>
                  <a:srgbClr val="FFFFFF"/>
                </a:solidFill>
              </a:rPr>
              <a:t>Ideally this in process measurement should improve efficiency by approximately 100%</a:t>
            </a:r>
            <a:r>
              <a:rPr lang="en" sz="2000">
                <a:solidFill>
                  <a:srgbClr val="FFFFFF"/>
                </a:solidFill>
              </a:rPr>
              <a:t>. </a:t>
            </a:r>
            <a:endParaRPr sz="2000">
              <a:solidFill>
                <a:srgbClr val="FFFFFF"/>
              </a:solidFill>
            </a:endParaRPr>
          </a:p>
          <a:p>
            <a:pPr indent="0" lvl="0" marL="457200" rtl="0" algn="l">
              <a:spcBef>
                <a:spcPts val="0"/>
              </a:spcBef>
              <a:spcAft>
                <a:spcPts val="0"/>
              </a:spcAft>
              <a:buNone/>
            </a:pPr>
            <a:r>
              <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2"/>
          <p:cNvPicPr preferRelativeResize="0"/>
          <p:nvPr/>
        </p:nvPicPr>
        <p:blipFill>
          <a:blip r:embed="rId3">
            <a:alphaModFix/>
          </a:blip>
          <a:stretch>
            <a:fillRect/>
          </a:stretch>
        </p:blipFill>
        <p:spPr>
          <a:xfrm>
            <a:off x="6057913" y="948675"/>
            <a:ext cx="3086098" cy="4117236"/>
          </a:xfrm>
          <a:prstGeom prst="rect">
            <a:avLst/>
          </a:prstGeom>
          <a:noFill/>
          <a:ln>
            <a:noFill/>
          </a:ln>
        </p:spPr>
      </p:pic>
      <p:sp>
        <p:nvSpPr>
          <p:cNvPr id="69" name="Google Shape;69;p12"/>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2.	Setup </a:t>
            </a:r>
            <a:endParaRPr/>
          </a:p>
        </p:txBody>
      </p:sp>
      <p:cxnSp>
        <p:nvCxnSpPr>
          <p:cNvPr id="70" name="Google Shape;70;p12"/>
          <p:cNvCxnSpPr/>
          <p:nvPr/>
        </p:nvCxnSpPr>
        <p:spPr>
          <a:xfrm rot="10800000">
            <a:off x="5090265" y="1447875"/>
            <a:ext cx="2379600" cy="1800"/>
          </a:xfrm>
          <a:prstGeom prst="straightConnector1">
            <a:avLst/>
          </a:prstGeom>
          <a:noFill/>
          <a:ln cap="flat" cmpd="sng" w="28575">
            <a:solidFill>
              <a:srgbClr val="FF0000"/>
            </a:solidFill>
            <a:prstDash val="solid"/>
            <a:round/>
            <a:headEnd len="med" w="med" type="none"/>
            <a:tailEnd len="med" w="med" type="triangle"/>
          </a:ln>
        </p:spPr>
      </p:cxnSp>
      <p:cxnSp>
        <p:nvCxnSpPr>
          <p:cNvPr id="71" name="Google Shape;71;p12"/>
          <p:cNvCxnSpPr/>
          <p:nvPr/>
        </p:nvCxnSpPr>
        <p:spPr>
          <a:xfrm rot="10800000">
            <a:off x="5120625" y="3460150"/>
            <a:ext cx="2135700" cy="25800"/>
          </a:xfrm>
          <a:prstGeom prst="straightConnector1">
            <a:avLst/>
          </a:prstGeom>
          <a:noFill/>
          <a:ln cap="flat" cmpd="sng" w="28575">
            <a:solidFill>
              <a:srgbClr val="FF0000"/>
            </a:solidFill>
            <a:prstDash val="solid"/>
            <a:round/>
            <a:headEnd len="med" w="med" type="none"/>
            <a:tailEnd len="med" w="med" type="triangle"/>
          </a:ln>
        </p:spPr>
      </p:cxnSp>
      <p:sp>
        <p:nvSpPr>
          <p:cNvPr id="72" name="Google Shape;72;p12"/>
          <p:cNvSpPr txBox="1"/>
          <p:nvPr/>
        </p:nvSpPr>
        <p:spPr>
          <a:xfrm>
            <a:off x="4015675" y="1257375"/>
            <a:ext cx="1074600" cy="38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Source Sans Pro"/>
                <a:ea typeface="Source Sans Pro"/>
                <a:cs typeface="Source Sans Pro"/>
                <a:sym typeface="Source Sans Pro"/>
              </a:rPr>
              <a:t>Camera</a:t>
            </a:r>
            <a:endParaRPr sz="1800">
              <a:latin typeface="Source Sans Pro"/>
              <a:ea typeface="Source Sans Pro"/>
              <a:cs typeface="Source Sans Pro"/>
              <a:sym typeface="Source Sans Pro"/>
            </a:endParaRPr>
          </a:p>
        </p:txBody>
      </p:sp>
      <p:sp>
        <p:nvSpPr>
          <p:cNvPr id="73" name="Google Shape;73;p12"/>
          <p:cNvSpPr txBox="1"/>
          <p:nvPr/>
        </p:nvSpPr>
        <p:spPr>
          <a:xfrm>
            <a:off x="4015675" y="3179300"/>
            <a:ext cx="1074600" cy="58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Source Sans Pro"/>
                <a:ea typeface="Source Sans Pro"/>
                <a:cs typeface="Source Sans Pro"/>
                <a:sym typeface="Source Sans Pro"/>
              </a:rPr>
              <a:t>Bend of Tube</a:t>
            </a:r>
            <a:endParaRPr sz="1800">
              <a:latin typeface="Source Sans Pro"/>
              <a:ea typeface="Source Sans Pro"/>
              <a:cs typeface="Source Sans Pro"/>
              <a:sym typeface="Source Sans Pro"/>
            </a:endParaRPr>
          </a:p>
        </p:txBody>
      </p:sp>
      <p:sp>
        <p:nvSpPr>
          <p:cNvPr id="74" name="Google Shape;74;p12"/>
          <p:cNvSpPr txBox="1"/>
          <p:nvPr/>
        </p:nvSpPr>
        <p:spPr>
          <a:xfrm>
            <a:off x="150625" y="1636900"/>
            <a:ext cx="2897400" cy="30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5" name="Google Shape;75;p12"/>
          <p:cNvSpPr txBox="1"/>
          <p:nvPr/>
        </p:nvSpPr>
        <p:spPr>
          <a:xfrm>
            <a:off x="242475" y="1636900"/>
            <a:ext cx="2597700" cy="33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rPr>
              <a:t>The setup shown is the idealized version of what would be implemented in a factory setting. Here we can control background lighting and get very clear images.</a:t>
            </a:r>
            <a:endParaRPr sz="2000">
              <a:solidFill>
                <a:srgbClr val="FFFFFF"/>
              </a:solidFill>
            </a:endParaRPr>
          </a:p>
        </p:txBody>
      </p:sp>
      <p:sp>
        <p:nvSpPr>
          <p:cNvPr id="76" name="Google Shape;76;p12"/>
          <p:cNvSpPr txBox="1"/>
          <p:nvPr/>
        </p:nvSpPr>
        <p:spPr>
          <a:xfrm>
            <a:off x="3719925" y="4157350"/>
            <a:ext cx="1389000" cy="67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rgbClr val="FFFFFF"/>
                </a:solidFill>
                <a:latin typeface="Source Sans Pro"/>
                <a:ea typeface="Source Sans Pro"/>
                <a:cs typeface="Source Sans Pro"/>
                <a:sym typeface="Source Sans Pro"/>
              </a:rPr>
              <a:t>LED box for lighting</a:t>
            </a:r>
            <a:endParaRPr>
              <a:solidFill>
                <a:srgbClr val="FFFFFF"/>
              </a:solidFill>
            </a:endParaRPr>
          </a:p>
        </p:txBody>
      </p:sp>
      <p:cxnSp>
        <p:nvCxnSpPr>
          <p:cNvPr id="77" name="Google Shape;77;p12"/>
          <p:cNvCxnSpPr/>
          <p:nvPr/>
        </p:nvCxnSpPr>
        <p:spPr>
          <a:xfrm rot="10800000">
            <a:off x="5120640" y="4485250"/>
            <a:ext cx="1545000" cy="228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3"/>
          <p:cNvSpPr txBox="1"/>
          <p:nvPr>
            <p:ph idx="1" type="body"/>
          </p:nvPr>
        </p:nvSpPr>
        <p:spPr>
          <a:xfrm>
            <a:off x="831805" y="1396644"/>
            <a:ext cx="8076900" cy="3011700"/>
          </a:xfrm>
          <a:prstGeom prst="rect">
            <a:avLst/>
          </a:prstGeom>
        </p:spPr>
        <p:txBody>
          <a:bodyPr anchorCtr="0" anchor="t" bIns="45700" lIns="91425" spcFirstLastPara="1" rIns="91425" wrap="square" tIns="45700">
            <a:noAutofit/>
          </a:bodyPr>
          <a:lstStyle/>
          <a:p>
            <a:pPr indent="-355600" lvl="0" marL="457200" rtl="0" algn="l">
              <a:spcBef>
                <a:spcPts val="480"/>
              </a:spcBef>
              <a:spcAft>
                <a:spcPts val="0"/>
              </a:spcAft>
              <a:buSzPts val="2000"/>
              <a:buAutoNum type="arabicPeriod"/>
            </a:pPr>
            <a:r>
              <a:rPr lang="en" sz="2000"/>
              <a:t>Capturing checker board </a:t>
            </a:r>
            <a:br>
              <a:rPr lang="en" sz="2000"/>
            </a:br>
            <a:r>
              <a:rPr lang="en" sz="2000"/>
              <a:t>images using SpinView software</a:t>
            </a:r>
            <a:br>
              <a:rPr lang="en" sz="2000"/>
            </a:br>
            <a:r>
              <a:rPr lang="en" sz="2000"/>
              <a:t>and performing calibration in </a:t>
            </a:r>
            <a:br>
              <a:rPr lang="en" sz="2000"/>
            </a:br>
            <a:r>
              <a:rPr lang="en" sz="2000"/>
              <a:t>MATLAB to get camera parameters </a:t>
            </a:r>
            <a:br>
              <a:rPr lang="en" sz="2000"/>
            </a:br>
            <a:r>
              <a:rPr lang="en" sz="2000"/>
              <a:t>like </a:t>
            </a:r>
            <a:r>
              <a:rPr lang="en" sz="2000" u="sng"/>
              <a:t>focal length</a:t>
            </a:r>
            <a:r>
              <a:rPr lang="en" sz="2000"/>
              <a:t>, </a:t>
            </a:r>
            <a:r>
              <a:rPr lang="en" sz="2000" u="sng"/>
              <a:t>principal point</a:t>
            </a:r>
            <a:r>
              <a:rPr lang="en" sz="2000"/>
              <a:t> etc.</a:t>
            </a:r>
            <a:endParaRPr sz="2000"/>
          </a:p>
          <a:p>
            <a:pPr indent="0" lvl="0" marL="457200" rtl="0" algn="l">
              <a:spcBef>
                <a:spcPts val="480"/>
              </a:spcBef>
              <a:spcAft>
                <a:spcPts val="0"/>
              </a:spcAft>
              <a:buNone/>
            </a:pPr>
            <a:r>
              <a:t/>
            </a:r>
            <a:endParaRPr sz="2000"/>
          </a:p>
          <a:p>
            <a:pPr indent="-355600" lvl="0" marL="457200" rtl="0" algn="l">
              <a:spcBef>
                <a:spcPts val="480"/>
              </a:spcBef>
              <a:spcAft>
                <a:spcPts val="0"/>
              </a:spcAft>
              <a:buSzPts val="2000"/>
              <a:buAutoNum type="arabicPeriod"/>
            </a:pPr>
            <a:r>
              <a:rPr lang="en" sz="2000"/>
              <a:t>This helps in undistortion of the </a:t>
            </a:r>
            <a:br>
              <a:rPr lang="en" sz="2000"/>
            </a:br>
            <a:r>
              <a:rPr lang="en" sz="2000"/>
              <a:t>bend image captured and get a clear </a:t>
            </a:r>
            <a:br>
              <a:rPr lang="en" sz="2000"/>
            </a:br>
            <a:r>
              <a:rPr lang="en" sz="2000"/>
              <a:t>picture.</a:t>
            </a:r>
            <a:endParaRPr sz="2000"/>
          </a:p>
        </p:txBody>
      </p:sp>
      <p:sp>
        <p:nvSpPr>
          <p:cNvPr id="83" name="Google Shape;83;p13"/>
          <p:cNvSpPr txBox="1"/>
          <p:nvPr>
            <p:ph type="title"/>
          </p:nvPr>
        </p:nvSpPr>
        <p:spPr>
          <a:xfrm>
            <a:off x="671756" y="278633"/>
            <a:ext cx="80646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2</a:t>
            </a:r>
            <a:r>
              <a:rPr lang="en"/>
              <a:t>.1	Camera Calibration</a:t>
            </a:r>
            <a:endParaRPr/>
          </a:p>
        </p:txBody>
      </p:sp>
      <p:pic>
        <p:nvPicPr>
          <p:cNvPr id="84" name="Google Shape;84;p13"/>
          <p:cNvPicPr preferRelativeResize="0"/>
          <p:nvPr/>
        </p:nvPicPr>
        <p:blipFill>
          <a:blip r:embed="rId3">
            <a:alphaModFix/>
          </a:blip>
          <a:stretch>
            <a:fillRect/>
          </a:stretch>
        </p:blipFill>
        <p:spPr>
          <a:xfrm>
            <a:off x="6361525" y="1491475"/>
            <a:ext cx="1226624" cy="1026001"/>
          </a:xfrm>
          <a:prstGeom prst="rect">
            <a:avLst/>
          </a:prstGeom>
          <a:noFill/>
          <a:ln cap="flat" cmpd="sng" w="38100">
            <a:solidFill>
              <a:srgbClr val="000000"/>
            </a:solidFill>
            <a:prstDash val="solid"/>
            <a:round/>
            <a:headEnd len="sm" w="sm" type="none"/>
            <a:tailEnd len="sm" w="sm" type="none"/>
          </a:ln>
        </p:spPr>
      </p:pic>
      <p:pic>
        <p:nvPicPr>
          <p:cNvPr id="85" name="Google Shape;85;p13"/>
          <p:cNvPicPr preferRelativeResize="0"/>
          <p:nvPr/>
        </p:nvPicPr>
        <p:blipFill>
          <a:blip r:embed="rId4">
            <a:alphaModFix/>
          </a:blip>
          <a:stretch>
            <a:fillRect/>
          </a:stretch>
        </p:blipFill>
        <p:spPr>
          <a:xfrm>
            <a:off x="7588150" y="1491475"/>
            <a:ext cx="1226624" cy="1025989"/>
          </a:xfrm>
          <a:prstGeom prst="rect">
            <a:avLst/>
          </a:prstGeom>
          <a:noFill/>
          <a:ln cap="flat" cmpd="sng" w="38100">
            <a:solidFill>
              <a:srgbClr val="000000"/>
            </a:solidFill>
            <a:prstDash val="solid"/>
            <a:round/>
            <a:headEnd len="sm" w="sm" type="none"/>
            <a:tailEnd len="sm" w="sm" type="none"/>
          </a:ln>
        </p:spPr>
      </p:pic>
      <p:pic>
        <p:nvPicPr>
          <p:cNvPr id="86" name="Google Shape;86;p13"/>
          <p:cNvPicPr preferRelativeResize="0"/>
          <p:nvPr/>
        </p:nvPicPr>
        <p:blipFill>
          <a:blip r:embed="rId5">
            <a:alphaModFix/>
          </a:blip>
          <a:stretch>
            <a:fillRect/>
          </a:stretch>
        </p:blipFill>
        <p:spPr>
          <a:xfrm>
            <a:off x="7588150" y="2484325"/>
            <a:ext cx="1226629" cy="1026001"/>
          </a:xfrm>
          <a:prstGeom prst="rect">
            <a:avLst/>
          </a:prstGeom>
          <a:noFill/>
          <a:ln cap="flat" cmpd="sng" w="38100">
            <a:solidFill>
              <a:srgbClr val="000000"/>
            </a:solidFill>
            <a:prstDash val="solid"/>
            <a:round/>
            <a:headEnd len="sm" w="sm" type="none"/>
            <a:tailEnd len="sm" w="sm" type="none"/>
          </a:ln>
        </p:spPr>
      </p:pic>
      <p:pic>
        <p:nvPicPr>
          <p:cNvPr id="87" name="Google Shape;87;p13"/>
          <p:cNvPicPr preferRelativeResize="0"/>
          <p:nvPr/>
        </p:nvPicPr>
        <p:blipFill>
          <a:blip r:embed="rId6">
            <a:alphaModFix/>
          </a:blip>
          <a:stretch>
            <a:fillRect/>
          </a:stretch>
        </p:blipFill>
        <p:spPr>
          <a:xfrm>
            <a:off x="6361524" y="2484338"/>
            <a:ext cx="1226624" cy="1025980"/>
          </a:xfrm>
          <a:prstGeom prst="rect">
            <a:avLst/>
          </a:prstGeom>
          <a:noFill/>
          <a:ln cap="flat" cmpd="sng" w="38100">
            <a:solidFill>
              <a:srgbClr val="000000"/>
            </a:solidFill>
            <a:prstDash val="solid"/>
            <a:round/>
            <a:headEnd len="sm" w="sm" type="none"/>
            <a:tailEnd len="sm" w="sm" type="none"/>
          </a:ln>
        </p:spPr>
      </p:pic>
      <p:sp>
        <p:nvSpPr>
          <p:cNvPr id="88" name="Google Shape;88;p13"/>
          <p:cNvSpPr txBox="1"/>
          <p:nvPr/>
        </p:nvSpPr>
        <p:spPr>
          <a:xfrm>
            <a:off x="6361525" y="3432975"/>
            <a:ext cx="2418900" cy="34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30 such images...</a:t>
            </a:r>
            <a:endParaRPr b="1">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idx="1" type="body"/>
          </p:nvPr>
        </p:nvSpPr>
        <p:spPr>
          <a:xfrm>
            <a:off x="665600" y="1255502"/>
            <a:ext cx="8194800" cy="3888000"/>
          </a:xfrm>
          <a:prstGeom prst="rect">
            <a:avLst/>
          </a:prstGeom>
        </p:spPr>
        <p:txBody>
          <a:bodyPr anchorCtr="0" anchor="t" bIns="45700" lIns="91425" spcFirstLastPara="1" rIns="91425" wrap="square" tIns="45700">
            <a:noAutofit/>
          </a:bodyPr>
          <a:lstStyle/>
          <a:p>
            <a:pPr indent="-381000" lvl="0" marL="457200" rtl="0" algn="l">
              <a:spcBef>
                <a:spcPts val="480"/>
              </a:spcBef>
              <a:spcAft>
                <a:spcPts val="0"/>
              </a:spcAft>
              <a:buSzPts val="2400"/>
              <a:buAutoNum type="arabicPeriod"/>
            </a:pPr>
            <a:r>
              <a:rPr lang="en"/>
              <a:t>Obtaining a centreline of the tube to calculate the tangent points.</a:t>
            </a:r>
            <a:br>
              <a:rPr lang="en"/>
            </a:br>
            <a:r>
              <a:rPr lang="en"/>
              <a:t>[ Tangent points are points where the angle starts to change]</a:t>
            </a:r>
            <a:endParaRPr/>
          </a:p>
          <a:p>
            <a:pPr indent="0" lvl="0" marL="457200" rtl="0" algn="l">
              <a:spcBef>
                <a:spcPts val="480"/>
              </a:spcBef>
              <a:spcAft>
                <a:spcPts val="0"/>
              </a:spcAft>
              <a:buNone/>
            </a:pPr>
            <a:r>
              <a:t/>
            </a:r>
            <a:endParaRPr/>
          </a:p>
          <a:p>
            <a:pPr indent="-381000" lvl="0" marL="457200" rtl="0" algn="l">
              <a:spcBef>
                <a:spcPts val="480"/>
              </a:spcBef>
              <a:spcAft>
                <a:spcPts val="0"/>
              </a:spcAft>
              <a:buSzPts val="2400"/>
              <a:buAutoNum type="arabicPeriod"/>
            </a:pPr>
            <a:r>
              <a:rPr lang="en"/>
              <a:t>Perform line fitting at the </a:t>
            </a:r>
            <a:br>
              <a:rPr lang="en"/>
            </a:br>
            <a:r>
              <a:rPr lang="en"/>
              <a:t>tangent points and the angle</a:t>
            </a:r>
            <a:br>
              <a:rPr lang="en"/>
            </a:br>
            <a:r>
              <a:rPr lang="en"/>
              <a:t>of intersection of the tangent </a:t>
            </a:r>
            <a:br>
              <a:rPr lang="en"/>
            </a:br>
            <a:r>
              <a:rPr lang="en"/>
              <a:t>lines will provide the angle </a:t>
            </a:r>
            <a:br>
              <a:rPr lang="en"/>
            </a:br>
            <a:r>
              <a:rPr lang="en"/>
              <a:t>of bend. </a:t>
            </a:r>
            <a:endParaRPr/>
          </a:p>
        </p:txBody>
      </p:sp>
      <p:sp>
        <p:nvSpPr>
          <p:cNvPr id="94" name="Google Shape;94;p14"/>
          <p:cNvSpPr txBox="1"/>
          <p:nvPr>
            <p:ph type="title"/>
          </p:nvPr>
        </p:nvSpPr>
        <p:spPr>
          <a:xfrm>
            <a:off x="671756" y="278633"/>
            <a:ext cx="80646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2.2	Centerline algorithm </a:t>
            </a:r>
            <a:endParaRPr/>
          </a:p>
        </p:txBody>
      </p:sp>
      <p:pic>
        <p:nvPicPr>
          <p:cNvPr id="95" name="Google Shape;95;p14"/>
          <p:cNvPicPr preferRelativeResize="0"/>
          <p:nvPr/>
        </p:nvPicPr>
        <p:blipFill rotWithShape="1">
          <a:blip r:embed="rId3">
            <a:alphaModFix/>
          </a:blip>
          <a:srcRect b="34673" l="54973" r="25818" t="39408"/>
          <a:stretch/>
        </p:blipFill>
        <p:spPr>
          <a:xfrm>
            <a:off x="5819125" y="2695100"/>
            <a:ext cx="3227226" cy="2448399"/>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 Previous Work</a:t>
            </a:r>
            <a:endParaRPr/>
          </a:p>
        </p:txBody>
      </p:sp>
      <p:sp>
        <p:nvSpPr>
          <p:cNvPr id="101" name="Google Shape;101;p15"/>
          <p:cNvSpPr/>
          <p:nvPr/>
        </p:nvSpPr>
        <p:spPr>
          <a:xfrm>
            <a:off x="311700" y="1587325"/>
            <a:ext cx="1214400" cy="3282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Setup image</a:t>
            </a:r>
            <a:endParaRPr/>
          </a:p>
        </p:txBody>
      </p:sp>
      <p:sp>
        <p:nvSpPr>
          <p:cNvPr id="102" name="Google Shape;102;p15"/>
          <p:cNvSpPr/>
          <p:nvPr/>
        </p:nvSpPr>
        <p:spPr>
          <a:xfrm>
            <a:off x="311700" y="3418625"/>
            <a:ext cx="1214400" cy="3282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Tube image</a:t>
            </a:r>
            <a:endParaRPr/>
          </a:p>
        </p:txBody>
      </p:sp>
      <p:cxnSp>
        <p:nvCxnSpPr>
          <p:cNvPr id="103" name="Google Shape;103;p15"/>
          <p:cNvCxnSpPr>
            <a:stCxn id="101" idx="3"/>
          </p:cNvCxnSpPr>
          <p:nvPr/>
        </p:nvCxnSpPr>
        <p:spPr>
          <a:xfrm>
            <a:off x="1526100" y="1751425"/>
            <a:ext cx="1038900" cy="901200"/>
          </a:xfrm>
          <a:prstGeom prst="straightConnector1">
            <a:avLst/>
          </a:prstGeom>
          <a:noFill/>
          <a:ln cap="flat" cmpd="sng" w="9525">
            <a:solidFill>
              <a:srgbClr val="FF0000"/>
            </a:solidFill>
            <a:prstDash val="solid"/>
            <a:round/>
            <a:headEnd len="med" w="med" type="none"/>
            <a:tailEnd len="med" w="med" type="stealth"/>
          </a:ln>
        </p:spPr>
      </p:cxnSp>
      <p:cxnSp>
        <p:nvCxnSpPr>
          <p:cNvPr id="104" name="Google Shape;104;p15"/>
          <p:cNvCxnSpPr>
            <a:stCxn id="102" idx="3"/>
          </p:cNvCxnSpPr>
          <p:nvPr/>
        </p:nvCxnSpPr>
        <p:spPr>
          <a:xfrm flipH="1" rot="10800000">
            <a:off x="1526100" y="2644925"/>
            <a:ext cx="1031400" cy="937800"/>
          </a:xfrm>
          <a:prstGeom prst="straightConnector1">
            <a:avLst/>
          </a:prstGeom>
          <a:noFill/>
          <a:ln cap="flat" cmpd="sng" w="9525">
            <a:solidFill>
              <a:srgbClr val="FF0000"/>
            </a:solidFill>
            <a:prstDash val="solid"/>
            <a:round/>
            <a:headEnd len="med" w="med" type="none"/>
            <a:tailEnd len="med" w="med" type="stealth"/>
          </a:ln>
        </p:spPr>
      </p:cxnSp>
      <p:sp>
        <p:nvSpPr>
          <p:cNvPr id="105" name="Google Shape;105;p15"/>
          <p:cNvSpPr/>
          <p:nvPr/>
        </p:nvSpPr>
        <p:spPr>
          <a:xfrm>
            <a:off x="2565000" y="2457050"/>
            <a:ext cx="1214400" cy="378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Image subtraction</a:t>
            </a:r>
            <a:endParaRPr/>
          </a:p>
        </p:txBody>
      </p:sp>
      <p:cxnSp>
        <p:nvCxnSpPr>
          <p:cNvPr id="106" name="Google Shape;106;p15"/>
          <p:cNvCxnSpPr>
            <a:stCxn id="105" idx="3"/>
            <a:endCxn id="107" idx="1"/>
          </p:cNvCxnSpPr>
          <p:nvPr/>
        </p:nvCxnSpPr>
        <p:spPr>
          <a:xfrm flipH="1" rot="10800000">
            <a:off x="3779400" y="2643650"/>
            <a:ext cx="593400" cy="2700"/>
          </a:xfrm>
          <a:prstGeom prst="straightConnector1">
            <a:avLst/>
          </a:prstGeom>
          <a:noFill/>
          <a:ln cap="flat" cmpd="sng" w="9525">
            <a:solidFill>
              <a:srgbClr val="FF0000"/>
            </a:solidFill>
            <a:prstDash val="solid"/>
            <a:round/>
            <a:headEnd len="med" w="med" type="none"/>
            <a:tailEnd len="med" w="med" type="triangle"/>
          </a:ln>
        </p:spPr>
      </p:cxnSp>
      <p:sp>
        <p:nvSpPr>
          <p:cNvPr id="107" name="Google Shape;107;p15"/>
          <p:cNvSpPr/>
          <p:nvPr/>
        </p:nvSpPr>
        <p:spPr>
          <a:xfrm>
            <a:off x="4372850" y="2454350"/>
            <a:ext cx="1038900" cy="378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Binarized</a:t>
            </a:r>
            <a:endParaRPr/>
          </a:p>
        </p:txBody>
      </p:sp>
      <p:cxnSp>
        <p:nvCxnSpPr>
          <p:cNvPr id="108" name="Google Shape;108;p15"/>
          <p:cNvCxnSpPr/>
          <p:nvPr/>
        </p:nvCxnSpPr>
        <p:spPr>
          <a:xfrm flipH="1" rot="10800000">
            <a:off x="5411750" y="2645000"/>
            <a:ext cx="593400" cy="2700"/>
          </a:xfrm>
          <a:prstGeom prst="straightConnector1">
            <a:avLst/>
          </a:prstGeom>
          <a:noFill/>
          <a:ln cap="flat" cmpd="sng" w="9525">
            <a:solidFill>
              <a:srgbClr val="FF0000"/>
            </a:solidFill>
            <a:prstDash val="solid"/>
            <a:round/>
            <a:headEnd len="med" w="med" type="none"/>
            <a:tailEnd len="med" w="med" type="triangle"/>
          </a:ln>
        </p:spPr>
      </p:cxnSp>
      <p:sp>
        <p:nvSpPr>
          <p:cNvPr id="109" name="Google Shape;109;p15"/>
          <p:cNvSpPr/>
          <p:nvPr/>
        </p:nvSpPr>
        <p:spPr>
          <a:xfrm>
            <a:off x="6005200" y="2457050"/>
            <a:ext cx="1164600" cy="378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Centerline</a:t>
            </a:r>
            <a:endParaRPr/>
          </a:p>
        </p:txBody>
      </p:sp>
      <p:cxnSp>
        <p:nvCxnSpPr>
          <p:cNvPr id="110" name="Google Shape;110;p15"/>
          <p:cNvCxnSpPr/>
          <p:nvPr/>
        </p:nvCxnSpPr>
        <p:spPr>
          <a:xfrm flipH="1" rot="10800000">
            <a:off x="7169800" y="2642300"/>
            <a:ext cx="593400" cy="2700"/>
          </a:xfrm>
          <a:prstGeom prst="straightConnector1">
            <a:avLst/>
          </a:prstGeom>
          <a:noFill/>
          <a:ln cap="flat" cmpd="sng" w="9525">
            <a:solidFill>
              <a:srgbClr val="FF0000"/>
            </a:solidFill>
            <a:prstDash val="solid"/>
            <a:round/>
            <a:headEnd len="med" w="med" type="none"/>
            <a:tailEnd len="med" w="med" type="triangle"/>
          </a:ln>
        </p:spPr>
      </p:cxnSp>
      <p:sp>
        <p:nvSpPr>
          <p:cNvPr id="111" name="Google Shape;111;p15"/>
          <p:cNvSpPr/>
          <p:nvPr/>
        </p:nvSpPr>
        <p:spPr>
          <a:xfrm>
            <a:off x="7724900" y="2454350"/>
            <a:ext cx="1164600" cy="3786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a:t>
            </a:r>
            <a:r>
              <a:rPr lang="en"/>
              <a:t>ine fitting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16"/>
          <p:cNvPicPr preferRelativeResize="0"/>
          <p:nvPr/>
        </p:nvPicPr>
        <p:blipFill rotWithShape="1">
          <a:blip r:embed="rId3">
            <a:alphaModFix/>
          </a:blip>
          <a:srcRect b="9916" l="14829" r="11173" t="6965"/>
          <a:stretch/>
        </p:blipFill>
        <p:spPr>
          <a:xfrm>
            <a:off x="4581765" y="1237649"/>
            <a:ext cx="3949585" cy="3686300"/>
          </a:xfrm>
          <a:prstGeom prst="rect">
            <a:avLst/>
          </a:prstGeom>
          <a:noFill/>
          <a:ln>
            <a:noFill/>
          </a:ln>
        </p:spPr>
      </p:pic>
      <p:sp>
        <p:nvSpPr>
          <p:cNvPr id="117" name="Google Shape;117;p16"/>
          <p:cNvSpPr txBox="1"/>
          <p:nvPr>
            <p:ph type="title"/>
          </p:nvPr>
        </p:nvSpPr>
        <p:spPr>
          <a:xfrm>
            <a:off x="671756" y="278633"/>
            <a:ext cx="8116500" cy="7440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3.1	Centerline with Slicing</a:t>
            </a:r>
            <a:endParaRPr/>
          </a:p>
        </p:txBody>
      </p:sp>
      <p:cxnSp>
        <p:nvCxnSpPr>
          <p:cNvPr id="118" name="Google Shape;118;p16"/>
          <p:cNvCxnSpPr/>
          <p:nvPr/>
        </p:nvCxnSpPr>
        <p:spPr>
          <a:xfrm>
            <a:off x="4571998" y="2101075"/>
            <a:ext cx="3966000" cy="8700"/>
          </a:xfrm>
          <a:prstGeom prst="straightConnector1">
            <a:avLst/>
          </a:prstGeom>
          <a:noFill/>
          <a:ln cap="flat" cmpd="sng" w="38100">
            <a:solidFill>
              <a:srgbClr val="FF0000"/>
            </a:solidFill>
            <a:prstDash val="solid"/>
            <a:round/>
            <a:headEnd len="med" w="med" type="none"/>
            <a:tailEnd len="med" w="med" type="none"/>
          </a:ln>
        </p:spPr>
      </p:cxnSp>
      <p:sp>
        <p:nvSpPr>
          <p:cNvPr id="119" name="Google Shape;119;p16"/>
          <p:cNvSpPr txBox="1"/>
          <p:nvPr/>
        </p:nvSpPr>
        <p:spPr>
          <a:xfrm>
            <a:off x="5299350" y="2476475"/>
            <a:ext cx="1316100" cy="39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Row </a:t>
            </a:r>
            <a:r>
              <a:rPr lang="en">
                <a:solidFill>
                  <a:srgbClr val="FFFFFF"/>
                </a:solidFill>
              </a:rPr>
              <a:t>Slicing</a:t>
            </a:r>
            <a:endParaRPr>
              <a:solidFill>
                <a:srgbClr val="FFFFFF"/>
              </a:solidFill>
            </a:endParaRPr>
          </a:p>
        </p:txBody>
      </p:sp>
      <p:sp>
        <p:nvSpPr>
          <p:cNvPr id="120" name="Google Shape;120;p16"/>
          <p:cNvSpPr txBox="1"/>
          <p:nvPr>
            <p:ph idx="1" type="body"/>
          </p:nvPr>
        </p:nvSpPr>
        <p:spPr>
          <a:xfrm>
            <a:off x="408175" y="2349850"/>
            <a:ext cx="4173600" cy="14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After getting the binarized image, do a row/column slicing and average the indices to get the centerline of the tube.</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UW Brand">
      <a:dk1>
        <a:srgbClr val="33006F"/>
      </a:dk1>
      <a:lt1>
        <a:srgbClr val="E8D3A2"/>
      </a:lt1>
      <a:dk2>
        <a:srgbClr val="33006F"/>
      </a:dk2>
      <a:lt2>
        <a:srgbClr val="FFFFFF"/>
      </a:lt2>
      <a:accent1>
        <a:srgbClr val="33006F"/>
      </a:accent1>
      <a:accent2>
        <a:srgbClr val="E8D3A2"/>
      </a:accent2>
      <a:accent3>
        <a:srgbClr val="FFFFFF"/>
      </a:accent3>
      <a:accent4>
        <a:srgbClr val="D8D9DA"/>
      </a:accent4>
      <a:accent5>
        <a:srgbClr val="999999"/>
      </a:accent5>
      <a:accent6>
        <a:srgbClr val="917B4C"/>
      </a:accent6>
      <a:hlink>
        <a:srgbClr val="D8D9DA"/>
      </a:hlink>
      <a:folHlink>
        <a:srgbClr val="9999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